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5143500" cx="9144000"/>
  <p:notesSz cx="6858000" cy="9144000"/>
  <p:embeddedFontLst>
    <p:embeddedFont>
      <p:font typeface="Raleway"/>
      <p:regular r:id="rId27"/>
      <p:bold r:id="rId28"/>
      <p:italic r:id="rId29"/>
      <p:boldItalic r:id="rId30"/>
    </p:embeddedFont>
    <p:embeddedFont>
      <p:font typeface="Source Sans Pr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Raleway-bold.fntdata"/><Relationship Id="rId27" Type="http://schemas.openxmlformats.org/officeDocument/2006/relationships/font" Target="fonts/Raleway-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aleway-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SourceSansPro-regular.fntdata"/><Relationship Id="rId30" Type="http://schemas.openxmlformats.org/officeDocument/2006/relationships/font" Target="fonts/Raleway-boldItalic.fntdata"/><Relationship Id="rId11" Type="http://schemas.openxmlformats.org/officeDocument/2006/relationships/slide" Target="slides/slide7.xml"/><Relationship Id="rId33" Type="http://schemas.openxmlformats.org/officeDocument/2006/relationships/font" Target="fonts/SourceSansPro-italic.fntdata"/><Relationship Id="rId10" Type="http://schemas.openxmlformats.org/officeDocument/2006/relationships/slide" Target="slides/slide6.xml"/><Relationship Id="rId32" Type="http://schemas.openxmlformats.org/officeDocument/2006/relationships/font" Target="fonts/SourceSansPro-bold.fntdata"/><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font" Target="fonts/SourceSansPro-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 name="Shape 54"/>
        <p:cNvGrpSpPr/>
        <p:nvPr/>
      </p:nvGrpSpPr>
      <p:grpSpPr>
        <a:xfrm>
          <a:off x="0" y="0"/>
          <a:ext cx="0" cy="0"/>
          <a:chOff x="0" y="0"/>
          <a:chExt cx="0" cy="0"/>
        </a:xfrm>
      </p:grpSpPr>
      <p:sp>
        <p:nvSpPr>
          <p:cNvPr id="55" name="Shape 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 name="Shape 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3" name="Shape 1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1" name="Shape 1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0" name="Shape 2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5" name="Shape 2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Shape 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 name="Shape 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Retrotransposon is built using the framework from python called Flask. To make everything works the main application has to call different tools and functions from several programming languages. So for example it calls HTML templates for the Website Interface, the graphs were creating using plotly and R, the database was created using the SQLite environment and the mass spectrometry reading tool uses a python package calls pyteomics. Everything is connected with Flask.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Shape 2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2" name="Shape 2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Shape 2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8" name="Shape 2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Shape 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 name="Shape 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Currently, RETROtransposon contains information about the families LINE-1 and HERV. The information was obtain using Table Browser from UCSC Genome Browser. We got two kind of files: CSV files with general information for each retro and FASTA files that contains the DNA sequences, than later we used for ORF identification and the translated products identifications.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 name="Shape 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For ORF Identifications we designed a program that finds intact ORF (meaning it has a start and end codon). We know that LINE-1 has three ORFs: ORF1, of 500 aa, that codes for a RNA binding protein, ORF2, a polyprotein that has a RT and an Endonuclease (1200aa) and a ORF0 (in the opposite direction). For the identification we got motifs from…  </a:t>
            </a:r>
            <a:endParaRPr/>
          </a:p>
          <a:p>
            <a:pPr indent="0" lvl="0" marL="0">
              <a:spcBef>
                <a:spcPts val="0"/>
              </a:spcBef>
              <a:spcAft>
                <a:spcPts val="0"/>
              </a:spcAft>
              <a:buNone/>
            </a:pPr>
            <a:r>
              <a:t/>
            </a:r>
            <a:endParaRPr/>
          </a:p>
          <a:p>
            <a:pPr indent="0" lvl="0" marL="0">
              <a:spcBef>
                <a:spcPts val="0"/>
              </a:spcBef>
              <a:spcAft>
                <a:spcPts val="0"/>
              </a:spcAft>
              <a:buNone/>
            </a:pPr>
            <a:r>
              <a:rPr lang="es"/>
              <a:t>Since HERV retrotransposon are endogenous retroviruse, they have the same configuration than a regular retrovirus: three polyproteins..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 name="Shape 11"/>
          <p:cNvSpPr txBox="1"/>
          <p:nvPr>
            <p:ph type="ctrTitle"/>
          </p:nvPr>
        </p:nvSpPr>
        <p:spPr>
          <a:xfrm>
            <a:off x="485875" y="264475"/>
            <a:ext cx="8183700" cy="1473600"/>
          </a:xfrm>
          <a:prstGeom prst="rect">
            <a:avLst/>
          </a:prstGeom>
        </p:spPr>
        <p:txBody>
          <a:bodyPr anchorCtr="0" anchor="b" bIns="91425" lIns="91425" spcFirstLastPara="1" rIns="91425" wrap="square" tIns="91425"/>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Shape 12"/>
          <p:cNvSpPr txBox="1"/>
          <p:nvPr>
            <p:ph idx="1" type="subTitle"/>
          </p:nvPr>
        </p:nvSpPr>
        <p:spPr>
          <a:xfrm>
            <a:off x="485875" y="1738075"/>
            <a:ext cx="8183700" cy="861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Shape 1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spcBef>
                <a:spcPts val="0"/>
              </a:spcBef>
              <a:buNone/>
              <a:defRPr>
                <a:solidFill>
                  <a:schemeClr val="lt1"/>
                </a:solidFill>
              </a:defRPr>
            </a:lvl1pPr>
            <a:lvl2pPr lvl="1">
              <a:spcBef>
                <a:spcPts val="0"/>
              </a:spcBef>
              <a:buNone/>
              <a:defRPr>
                <a:solidFill>
                  <a:schemeClr val="lt1"/>
                </a:solidFill>
              </a:defRPr>
            </a:lvl2pPr>
            <a:lvl3pPr lvl="2">
              <a:spcBef>
                <a:spcPts val="0"/>
              </a:spcBef>
              <a:buNone/>
              <a:defRPr>
                <a:solidFill>
                  <a:schemeClr val="lt1"/>
                </a:solidFill>
              </a:defRPr>
            </a:lvl3pPr>
            <a:lvl4pPr lvl="3">
              <a:spcBef>
                <a:spcPts val="0"/>
              </a:spcBef>
              <a:buNone/>
              <a:defRPr>
                <a:solidFill>
                  <a:schemeClr val="lt1"/>
                </a:solidFill>
              </a:defRPr>
            </a:lvl4pPr>
            <a:lvl5pPr lvl="4">
              <a:spcBef>
                <a:spcPts val="0"/>
              </a:spcBef>
              <a:buNone/>
              <a:defRPr>
                <a:solidFill>
                  <a:schemeClr val="lt1"/>
                </a:solidFill>
              </a:defRPr>
            </a:lvl5pPr>
            <a:lvl6pPr lvl="5">
              <a:spcBef>
                <a:spcPts val="0"/>
              </a:spcBef>
              <a:buNone/>
              <a:defRPr>
                <a:solidFill>
                  <a:schemeClr val="lt1"/>
                </a:solidFill>
              </a:defRPr>
            </a:lvl6pPr>
            <a:lvl7pPr lvl="6">
              <a:spcBef>
                <a:spcPts val="0"/>
              </a:spcBef>
              <a:buNone/>
              <a:defRPr>
                <a:solidFill>
                  <a:schemeClr val="lt1"/>
                </a:solidFill>
              </a:defRPr>
            </a:lvl7pPr>
            <a:lvl8pPr lvl="7">
              <a:spcBef>
                <a:spcPts val="0"/>
              </a:spcBef>
              <a:buNone/>
              <a:defRPr>
                <a:solidFill>
                  <a:schemeClr val="lt1"/>
                </a:solidFill>
              </a:defRPr>
            </a:lvl8pPr>
            <a:lvl9pPr lvl="8">
              <a:spcBef>
                <a:spcPts val="0"/>
              </a:spcBef>
              <a:buNone/>
              <a:defRPr>
                <a:solidFill>
                  <a:schemeClr val="lt1"/>
                </a:solidFill>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7" name="Shape 47"/>
        <p:cNvGrpSpPr/>
        <p:nvPr/>
      </p:nvGrpSpPr>
      <p:grpSpPr>
        <a:xfrm>
          <a:off x="0" y="0"/>
          <a:ext cx="0" cy="0"/>
          <a:chOff x="0" y="0"/>
          <a:chExt cx="0" cy="0"/>
        </a:xfrm>
      </p:grpSpPr>
      <p:sp>
        <p:nvSpPr>
          <p:cNvPr id="48" name="Shape 48"/>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 name="Shape 49"/>
          <p:cNvSpPr txBox="1"/>
          <p:nvPr>
            <p:ph type="title"/>
          </p:nvPr>
        </p:nvSpPr>
        <p:spPr>
          <a:xfrm>
            <a:off x="311700" y="743001"/>
            <a:ext cx="8520600" cy="2006400"/>
          </a:xfrm>
          <a:prstGeom prst="rect">
            <a:avLst/>
          </a:prstGeom>
        </p:spPr>
        <p:txBody>
          <a:bodyPr anchorCtr="0" anchor="b" bIns="91425" lIns="91425" spcFirstLastPara="1" rIns="91425" wrap="square" tIns="91425"/>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p:txBody>
      </p:sp>
      <p:sp>
        <p:nvSpPr>
          <p:cNvPr id="50" name="Shape 50"/>
          <p:cNvSpPr txBox="1"/>
          <p:nvPr>
            <p:ph idx="1" type="body"/>
          </p:nvPr>
        </p:nvSpPr>
        <p:spPr>
          <a:xfrm>
            <a:off x="311700" y="2845182"/>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51" name="Shape 5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spcBef>
                <a:spcPts val="0"/>
              </a:spcBef>
              <a:buNone/>
              <a:defRPr>
                <a:solidFill>
                  <a:schemeClr val="lt1"/>
                </a:solidFill>
              </a:defRPr>
            </a:lvl1pPr>
            <a:lvl2pPr lvl="1">
              <a:spcBef>
                <a:spcPts val="0"/>
              </a:spcBef>
              <a:buNone/>
              <a:defRPr>
                <a:solidFill>
                  <a:schemeClr val="lt1"/>
                </a:solidFill>
              </a:defRPr>
            </a:lvl2pPr>
            <a:lvl3pPr lvl="2">
              <a:spcBef>
                <a:spcPts val="0"/>
              </a:spcBef>
              <a:buNone/>
              <a:defRPr>
                <a:solidFill>
                  <a:schemeClr val="lt1"/>
                </a:solidFill>
              </a:defRPr>
            </a:lvl3pPr>
            <a:lvl4pPr lvl="3">
              <a:spcBef>
                <a:spcPts val="0"/>
              </a:spcBef>
              <a:buNone/>
              <a:defRPr>
                <a:solidFill>
                  <a:schemeClr val="lt1"/>
                </a:solidFill>
              </a:defRPr>
            </a:lvl4pPr>
            <a:lvl5pPr lvl="4">
              <a:spcBef>
                <a:spcPts val="0"/>
              </a:spcBef>
              <a:buNone/>
              <a:defRPr>
                <a:solidFill>
                  <a:schemeClr val="lt1"/>
                </a:solidFill>
              </a:defRPr>
            </a:lvl5pPr>
            <a:lvl6pPr lvl="5">
              <a:spcBef>
                <a:spcPts val="0"/>
              </a:spcBef>
              <a:buNone/>
              <a:defRPr>
                <a:solidFill>
                  <a:schemeClr val="lt1"/>
                </a:solidFill>
              </a:defRPr>
            </a:lvl6pPr>
            <a:lvl7pPr lvl="6">
              <a:spcBef>
                <a:spcPts val="0"/>
              </a:spcBef>
              <a:buNone/>
              <a:defRPr>
                <a:solidFill>
                  <a:schemeClr val="lt1"/>
                </a:solidFill>
              </a:defRPr>
            </a:lvl7pPr>
            <a:lvl8pPr lvl="7">
              <a:spcBef>
                <a:spcPts val="0"/>
              </a:spcBef>
              <a:buNone/>
              <a:defRPr>
                <a:solidFill>
                  <a:schemeClr val="lt1"/>
                </a:solidFill>
              </a:defRPr>
            </a:lvl8pPr>
            <a:lvl9pPr lvl="8">
              <a:spcBef>
                <a:spcPts val="0"/>
              </a:spcBef>
              <a:buNone/>
              <a:defRPr>
                <a:solidFill>
                  <a:schemeClr val="lt1"/>
                </a:solidFill>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2" name="Shape 52"/>
        <p:cNvGrpSpPr/>
        <p:nvPr/>
      </p:nvGrpSpPr>
      <p:grpSpPr>
        <a:xfrm>
          <a:off x="0" y="0"/>
          <a:ext cx="0" cy="0"/>
          <a:chOff x="0" y="0"/>
          <a:chExt cx="0" cy="0"/>
        </a:xfrm>
      </p:grpSpPr>
      <p:sp>
        <p:nvSpPr>
          <p:cNvPr id="53" name="Shape 5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4" name="Shape 14"/>
        <p:cNvGrpSpPr/>
        <p:nvPr/>
      </p:nvGrpSpPr>
      <p:grpSpPr>
        <a:xfrm>
          <a:off x="0" y="0"/>
          <a:ext cx="0" cy="0"/>
          <a:chOff x="0" y="0"/>
          <a:chExt cx="0" cy="0"/>
        </a:xfrm>
      </p:grpSpPr>
      <p:sp>
        <p:nvSpPr>
          <p:cNvPr id="15" name="Shape 15"/>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 name="Shape 16"/>
          <p:cNvSpPr txBox="1"/>
          <p:nvPr>
            <p:ph type="title"/>
          </p:nvPr>
        </p:nvSpPr>
        <p:spPr>
          <a:xfrm>
            <a:off x="485875" y="1714500"/>
            <a:ext cx="8183700" cy="785700"/>
          </a:xfrm>
          <a:prstGeom prst="rect">
            <a:avLst/>
          </a:prstGeom>
        </p:spPr>
        <p:txBody>
          <a:bodyPr anchorCtr="0" anchor="b"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Shape 1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spcBef>
                <a:spcPts val="0"/>
              </a:spcBef>
              <a:buNone/>
              <a:defRPr>
                <a:solidFill>
                  <a:schemeClr val="lt1"/>
                </a:solidFill>
              </a:defRPr>
            </a:lvl1pPr>
            <a:lvl2pPr lvl="1">
              <a:spcBef>
                <a:spcPts val="0"/>
              </a:spcBef>
              <a:buNone/>
              <a:defRPr>
                <a:solidFill>
                  <a:schemeClr val="lt1"/>
                </a:solidFill>
              </a:defRPr>
            </a:lvl2pPr>
            <a:lvl3pPr lvl="2">
              <a:spcBef>
                <a:spcPts val="0"/>
              </a:spcBef>
              <a:buNone/>
              <a:defRPr>
                <a:solidFill>
                  <a:schemeClr val="lt1"/>
                </a:solidFill>
              </a:defRPr>
            </a:lvl3pPr>
            <a:lvl4pPr lvl="3">
              <a:spcBef>
                <a:spcPts val="0"/>
              </a:spcBef>
              <a:buNone/>
              <a:defRPr>
                <a:solidFill>
                  <a:schemeClr val="lt1"/>
                </a:solidFill>
              </a:defRPr>
            </a:lvl4pPr>
            <a:lvl5pPr lvl="4">
              <a:spcBef>
                <a:spcPts val="0"/>
              </a:spcBef>
              <a:buNone/>
              <a:defRPr>
                <a:solidFill>
                  <a:schemeClr val="lt1"/>
                </a:solidFill>
              </a:defRPr>
            </a:lvl5pPr>
            <a:lvl6pPr lvl="5">
              <a:spcBef>
                <a:spcPts val="0"/>
              </a:spcBef>
              <a:buNone/>
              <a:defRPr>
                <a:solidFill>
                  <a:schemeClr val="lt1"/>
                </a:solidFill>
              </a:defRPr>
            </a:lvl6pPr>
            <a:lvl7pPr lvl="6">
              <a:spcBef>
                <a:spcPts val="0"/>
              </a:spcBef>
              <a:buNone/>
              <a:defRPr>
                <a:solidFill>
                  <a:schemeClr val="lt1"/>
                </a:solidFill>
              </a:defRPr>
            </a:lvl7pPr>
            <a:lvl8pPr lvl="7">
              <a:spcBef>
                <a:spcPts val="0"/>
              </a:spcBef>
              <a:buNone/>
              <a:defRPr>
                <a:solidFill>
                  <a:schemeClr val="lt1"/>
                </a:solidFill>
              </a:defRPr>
            </a:lvl8pPr>
            <a:lvl9pPr lvl="8">
              <a:spcBef>
                <a:spcPts val="0"/>
              </a:spcBef>
              <a:buNone/>
              <a:defRPr>
                <a:solidFill>
                  <a:schemeClr val="lt1"/>
                </a:solidFill>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Shape 19"/>
          <p:cNvSpPr txBox="1"/>
          <p:nvPr>
            <p:ph type="title"/>
          </p:nvPr>
        </p:nvSpPr>
        <p:spPr>
          <a:xfrm>
            <a:off x="311700" y="445025"/>
            <a:ext cx="8520600" cy="6234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Shape 20"/>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1" name="Shape 2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2" name="Shape 22"/>
        <p:cNvGrpSpPr/>
        <p:nvPr/>
      </p:nvGrpSpPr>
      <p:grpSpPr>
        <a:xfrm>
          <a:off x="0" y="0"/>
          <a:ext cx="0" cy="0"/>
          <a:chOff x="0" y="0"/>
          <a:chExt cx="0" cy="0"/>
        </a:xfrm>
      </p:grpSpPr>
      <p:sp>
        <p:nvSpPr>
          <p:cNvPr id="23" name="Shape 23"/>
          <p:cNvSpPr txBox="1"/>
          <p:nvPr>
            <p:ph type="title"/>
          </p:nvPr>
        </p:nvSpPr>
        <p:spPr>
          <a:xfrm>
            <a:off x="311700" y="445025"/>
            <a:ext cx="8520600" cy="6234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Shape 24"/>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Shape 2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Shape 2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7" name="Shape 27"/>
        <p:cNvGrpSpPr/>
        <p:nvPr/>
      </p:nvGrpSpPr>
      <p:grpSpPr>
        <a:xfrm>
          <a:off x="0" y="0"/>
          <a:ext cx="0" cy="0"/>
          <a:chOff x="0" y="0"/>
          <a:chExt cx="0" cy="0"/>
        </a:xfrm>
      </p:grpSpPr>
      <p:sp>
        <p:nvSpPr>
          <p:cNvPr id="28" name="Shape 28"/>
          <p:cNvSpPr txBox="1"/>
          <p:nvPr>
            <p:ph type="title"/>
          </p:nvPr>
        </p:nvSpPr>
        <p:spPr>
          <a:xfrm>
            <a:off x="311700" y="445025"/>
            <a:ext cx="8520600" cy="6234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Shape 2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0" name="Shape 30"/>
        <p:cNvGrpSpPr/>
        <p:nvPr/>
      </p:nvGrpSpPr>
      <p:grpSpPr>
        <a:xfrm>
          <a:off x="0" y="0"/>
          <a:ext cx="0" cy="0"/>
          <a:chOff x="0" y="0"/>
          <a:chExt cx="0" cy="0"/>
        </a:xfrm>
      </p:grpSpPr>
      <p:sp>
        <p:nvSpPr>
          <p:cNvPr id="31" name="Shape 31"/>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Shape 32"/>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Shape 3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Shape 35"/>
          <p:cNvSpPr txBox="1"/>
          <p:nvPr>
            <p:ph type="title"/>
          </p:nvPr>
        </p:nvSpPr>
        <p:spPr>
          <a:xfrm>
            <a:off x="490250" y="526350"/>
            <a:ext cx="56040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Shape 3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spcBef>
                <a:spcPts val="0"/>
              </a:spcBef>
              <a:buNone/>
              <a:defRPr>
                <a:solidFill>
                  <a:schemeClr val="lt1"/>
                </a:solidFill>
              </a:defRPr>
            </a:lvl1pPr>
            <a:lvl2pPr lvl="1">
              <a:spcBef>
                <a:spcPts val="0"/>
              </a:spcBef>
              <a:buNone/>
              <a:defRPr>
                <a:solidFill>
                  <a:schemeClr val="lt1"/>
                </a:solidFill>
              </a:defRPr>
            </a:lvl2pPr>
            <a:lvl3pPr lvl="2">
              <a:spcBef>
                <a:spcPts val="0"/>
              </a:spcBef>
              <a:buNone/>
              <a:defRPr>
                <a:solidFill>
                  <a:schemeClr val="lt1"/>
                </a:solidFill>
              </a:defRPr>
            </a:lvl3pPr>
            <a:lvl4pPr lvl="3">
              <a:spcBef>
                <a:spcPts val="0"/>
              </a:spcBef>
              <a:buNone/>
              <a:defRPr>
                <a:solidFill>
                  <a:schemeClr val="lt1"/>
                </a:solidFill>
              </a:defRPr>
            </a:lvl4pPr>
            <a:lvl5pPr lvl="4">
              <a:spcBef>
                <a:spcPts val="0"/>
              </a:spcBef>
              <a:buNone/>
              <a:defRPr>
                <a:solidFill>
                  <a:schemeClr val="lt1"/>
                </a:solidFill>
              </a:defRPr>
            </a:lvl5pPr>
            <a:lvl6pPr lvl="5">
              <a:spcBef>
                <a:spcPts val="0"/>
              </a:spcBef>
              <a:buNone/>
              <a:defRPr>
                <a:solidFill>
                  <a:schemeClr val="lt1"/>
                </a:solidFill>
              </a:defRPr>
            </a:lvl6pPr>
            <a:lvl7pPr lvl="6">
              <a:spcBef>
                <a:spcPts val="0"/>
              </a:spcBef>
              <a:buNone/>
              <a:defRPr>
                <a:solidFill>
                  <a:schemeClr val="lt1"/>
                </a:solidFill>
              </a:defRPr>
            </a:lvl7pPr>
            <a:lvl8pPr lvl="7">
              <a:spcBef>
                <a:spcPts val="0"/>
              </a:spcBef>
              <a:buNone/>
              <a:defRPr>
                <a:solidFill>
                  <a:schemeClr val="lt1"/>
                </a:solidFill>
              </a:defRPr>
            </a:lvl8pPr>
            <a:lvl9pPr lvl="8">
              <a:spcBef>
                <a:spcPts val="0"/>
              </a:spcBef>
              <a:buNone/>
              <a:defRPr>
                <a:solidFill>
                  <a:schemeClr val="lt1"/>
                </a:solidFill>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7" name="Shape 37"/>
        <p:cNvGrpSpPr/>
        <p:nvPr/>
      </p:nvGrpSpPr>
      <p:grpSpPr>
        <a:xfrm>
          <a:off x="0" y="0"/>
          <a:ext cx="0" cy="0"/>
          <a:chOff x="0" y="0"/>
          <a:chExt cx="0" cy="0"/>
        </a:xfrm>
      </p:grpSpPr>
      <p:sp>
        <p:nvSpPr>
          <p:cNvPr id="38" name="Shape 38"/>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9" name="Shape 39"/>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0" name="Shape 40"/>
          <p:cNvSpPr txBox="1"/>
          <p:nvPr>
            <p:ph type="title"/>
          </p:nvPr>
        </p:nvSpPr>
        <p:spPr>
          <a:xfrm>
            <a:off x="265500" y="1181700"/>
            <a:ext cx="4045200" cy="1533600"/>
          </a:xfrm>
          <a:prstGeom prst="rect">
            <a:avLst/>
          </a:prstGeom>
        </p:spPr>
        <p:txBody>
          <a:bodyPr anchorCtr="0" anchor="b" bIns="91425" lIns="91425" spcFirstLastPara="1" rIns="91425" wrap="square" tIns="91425"/>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Shape 41"/>
          <p:cNvSpPr txBox="1"/>
          <p:nvPr>
            <p:ph idx="1" type="subTitle"/>
          </p:nvPr>
        </p:nvSpPr>
        <p:spPr>
          <a:xfrm>
            <a:off x="265500" y="27690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Shape 42"/>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3" name="Shape 4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spcBef>
                <a:spcPts val="0"/>
              </a:spcBef>
              <a:buNone/>
              <a:defRPr>
                <a:solidFill>
                  <a:schemeClr val="lt1"/>
                </a:solidFill>
              </a:defRPr>
            </a:lvl1pPr>
            <a:lvl2pPr lvl="1">
              <a:spcBef>
                <a:spcPts val="0"/>
              </a:spcBef>
              <a:buNone/>
              <a:defRPr>
                <a:solidFill>
                  <a:schemeClr val="lt1"/>
                </a:solidFill>
              </a:defRPr>
            </a:lvl2pPr>
            <a:lvl3pPr lvl="2">
              <a:spcBef>
                <a:spcPts val="0"/>
              </a:spcBef>
              <a:buNone/>
              <a:defRPr>
                <a:solidFill>
                  <a:schemeClr val="lt1"/>
                </a:solidFill>
              </a:defRPr>
            </a:lvl3pPr>
            <a:lvl4pPr lvl="3">
              <a:spcBef>
                <a:spcPts val="0"/>
              </a:spcBef>
              <a:buNone/>
              <a:defRPr>
                <a:solidFill>
                  <a:schemeClr val="lt1"/>
                </a:solidFill>
              </a:defRPr>
            </a:lvl4pPr>
            <a:lvl5pPr lvl="4">
              <a:spcBef>
                <a:spcPts val="0"/>
              </a:spcBef>
              <a:buNone/>
              <a:defRPr>
                <a:solidFill>
                  <a:schemeClr val="lt1"/>
                </a:solidFill>
              </a:defRPr>
            </a:lvl5pPr>
            <a:lvl6pPr lvl="5">
              <a:spcBef>
                <a:spcPts val="0"/>
              </a:spcBef>
              <a:buNone/>
              <a:defRPr>
                <a:solidFill>
                  <a:schemeClr val="lt1"/>
                </a:solidFill>
              </a:defRPr>
            </a:lvl6pPr>
            <a:lvl7pPr lvl="6">
              <a:spcBef>
                <a:spcPts val="0"/>
              </a:spcBef>
              <a:buNone/>
              <a:defRPr>
                <a:solidFill>
                  <a:schemeClr val="lt1"/>
                </a:solidFill>
              </a:defRPr>
            </a:lvl7pPr>
            <a:lvl8pPr lvl="7">
              <a:spcBef>
                <a:spcPts val="0"/>
              </a:spcBef>
              <a:buNone/>
              <a:defRPr>
                <a:solidFill>
                  <a:schemeClr val="lt1"/>
                </a:solidFill>
              </a:defRPr>
            </a:lvl8pPr>
            <a:lvl9pPr lvl="8">
              <a:spcBef>
                <a:spcPts val="0"/>
              </a:spcBef>
              <a:buNone/>
              <a:defRPr>
                <a:solidFill>
                  <a:schemeClr val="lt1"/>
                </a:solidFill>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4" name="Shape 44"/>
        <p:cNvGrpSpPr/>
        <p:nvPr/>
      </p:nvGrpSpPr>
      <p:grpSpPr>
        <a:xfrm>
          <a:off x="0" y="0"/>
          <a:ext cx="0" cy="0"/>
          <a:chOff x="0" y="0"/>
          <a:chExt cx="0" cy="0"/>
        </a:xfrm>
      </p:grpSpPr>
      <p:sp>
        <p:nvSpPr>
          <p:cNvPr id="45" name="Shape 45"/>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100"/>
              <a:buNone/>
              <a:defRPr sz="2100"/>
            </a:lvl1pPr>
          </a:lstStyle>
          <a:p/>
        </p:txBody>
      </p:sp>
      <p:sp>
        <p:nvSpPr>
          <p:cNvPr id="46" name="Shape 4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lum">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Shape 8"/>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spcBef>
                <a:spcPts val="0"/>
              </a:spcBef>
              <a:buNone/>
              <a:defRPr sz="1000">
                <a:solidFill>
                  <a:schemeClr val="lt2"/>
                </a:solidFill>
                <a:latin typeface="Source Sans Pro"/>
                <a:ea typeface="Source Sans Pro"/>
                <a:cs typeface="Source Sans Pro"/>
                <a:sym typeface="Source Sans Pro"/>
              </a:defRPr>
            </a:lvl1pPr>
            <a:lvl2pPr lvl="1" algn="r">
              <a:spcBef>
                <a:spcPts val="0"/>
              </a:spcBef>
              <a:buNone/>
              <a:defRPr sz="1000">
                <a:solidFill>
                  <a:schemeClr val="lt2"/>
                </a:solidFill>
                <a:latin typeface="Source Sans Pro"/>
                <a:ea typeface="Source Sans Pro"/>
                <a:cs typeface="Source Sans Pro"/>
                <a:sym typeface="Source Sans Pro"/>
              </a:defRPr>
            </a:lvl2pPr>
            <a:lvl3pPr lvl="2" algn="r">
              <a:spcBef>
                <a:spcPts val="0"/>
              </a:spcBef>
              <a:buNone/>
              <a:defRPr sz="1000">
                <a:solidFill>
                  <a:schemeClr val="lt2"/>
                </a:solidFill>
                <a:latin typeface="Source Sans Pro"/>
                <a:ea typeface="Source Sans Pro"/>
                <a:cs typeface="Source Sans Pro"/>
                <a:sym typeface="Source Sans Pro"/>
              </a:defRPr>
            </a:lvl3pPr>
            <a:lvl4pPr lvl="3" algn="r">
              <a:spcBef>
                <a:spcPts val="0"/>
              </a:spcBef>
              <a:buNone/>
              <a:defRPr sz="1000">
                <a:solidFill>
                  <a:schemeClr val="lt2"/>
                </a:solidFill>
                <a:latin typeface="Source Sans Pro"/>
                <a:ea typeface="Source Sans Pro"/>
                <a:cs typeface="Source Sans Pro"/>
                <a:sym typeface="Source Sans Pro"/>
              </a:defRPr>
            </a:lvl4pPr>
            <a:lvl5pPr lvl="4" algn="r">
              <a:spcBef>
                <a:spcPts val="0"/>
              </a:spcBef>
              <a:buNone/>
              <a:defRPr sz="1000">
                <a:solidFill>
                  <a:schemeClr val="lt2"/>
                </a:solidFill>
                <a:latin typeface="Source Sans Pro"/>
                <a:ea typeface="Source Sans Pro"/>
                <a:cs typeface="Source Sans Pro"/>
                <a:sym typeface="Source Sans Pro"/>
              </a:defRPr>
            </a:lvl5pPr>
            <a:lvl6pPr lvl="5" algn="r">
              <a:spcBef>
                <a:spcPts val="0"/>
              </a:spcBef>
              <a:buNone/>
              <a:defRPr sz="1000">
                <a:solidFill>
                  <a:schemeClr val="lt2"/>
                </a:solidFill>
                <a:latin typeface="Source Sans Pro"/>
                <a:ea typeface="Source Sans Pro"/>
                <a:cs typeface="Source Sans Pro"/>
                <a:sym typeface="Source Sans Pro"/>
              </a:defRPr>
            </a:lvl6pPr>
            <a:lvl7pPr lvl="6" algn="r">
              <a:spcBef>
                <a:spcPts val="0"/>
              </a:spcBef>
              <a:buNone/>
              <a:defRPr sz="1000">
                <a:solidFill>
                  <a:schemeClr val="lt2"/>
                </a:solidFill>
                <a:latin typeface="Source Sans Pro"/>
                <a:ea typeface="Source Sans Pro"/>
                <a:cs typeface="Source Sans Pro"/>
                <a:sym typeface="Source Sans Pro"/>
              </a:defRPr>
            </a:lvl7pPr>
            <a:lvl8pPr lvl="7" algn="r">
              <a:spcBef>
                <a:spcPts val="0"/>
              </a:spcBef>
              <a:buNone/>
              <a:defRPr sz="1000">
                <a:solidFill>
                  <a:schemeClr val="lt2"/>
                </a:solidFill>
                <a:latin typeface="Source Sans Pro"/>
                <a:ea typeface="Source Sans Pro"/>
                <a:cs typeface="Source Sans Pro"/>
                <a:sym typeface="Source Sans Pro"/>
              </a:defRPr>
            </a:lvl8pPr>
            <a:lvl9pPr lvl="8" algn="r">
              <a:spcBef>
                <a:spcPts val="0"/>
              </a:spcBef>
              <a:buNone/>
              <a:defRPr sz="1000">
                <a:solidFill>
                  <a:schemeClr val="lt2"/>
                </a:solidFill>
                <a:latin typeface="Source Sans Pro"/>
                <a:ea typeface="Source Sans Pro"/>
                <a:cs typeface="Source Sans Pro"/>
                <a:sym typeface="Source Sans Pro"/>
              </a:defRPr>
            </a:lvl9pPr>
          </a:lstStyle>
          <a:p>
            <a:pPr indent="0" lvl="0" marL="0">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1.png"/><Relationship Id="rId6" Type="http://schemas.openxmlformats.org/officeDocument/2006/relationships/image" Target="../media/image25.png"/><Relationship Id="rId7"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1.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4.png"/><Relationship Id="rId4" Type="http://schemas.openxmlformats.org/officeDocument/2006/relationships/image" Target="../media/image36.png"/><Relationship Id="rId5" Type="http://schemas.openxmlformats.org/officeDocument/2006/relationships/image" Target="../media/image33.png"/><Relationship Id="rId6" Type="http://schemas.openxmlformats.org/officeDocument/2006/relationships/image" Target="../media/image17.png"/><Relationship Id="rId7"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4.png"/><Relationship Id="rId5" Type="http://schemas.openxmlformats.org/officeDocument/2006/relationships/image" Target="../media/image11.png"/><Relationship Id="rId6"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jpg"/><Relationship Id="rId4" Type="http://schemas.openxmlformats.org/officeDocument/2006/relationships/image" Target="../media/image10.jpg"/><Relationship Id="rId5" Type="http://schemas.openxmlformats.org/officeDocument/2006/relationships/image" Target="../media/image1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57" name="Shape 57"/>
        <p:cNvGrpSpPr/>
        <p:nvPr/>
      </p:nvGrpSpPr>
      <p:grpSpPr>
        <a:xfrm>
          <a:off x="0" y="0"/>
          <a:ext cx="0" cy="0"/>
          <a:chOff x="0" y="0"/>
          <a:chExt cx="0" cy="0"/>
        </a:xfrm>
      </p:grpSpPr>
      <p:sp>
        <p:nvSpPr>
          <p:cNvPr id="58" name="Shape 58"/>
          <p:cNvSpPr txBox="1"/>
          <p:nvPr>
            <p:ph type="ctrTitle"/>
          </p:nvPr>
        </p:nvSpPr>
        <p:spPr>
          <a:xfrm>
            <a:off x="485875" y="264475"/>
            <a:ext cx="8183700" cy="1473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RETROtransposon</a:t>
            </a:r>
            <a:endParaRPr/>
          </a:p>
        </p:txBody>
      </p:sp>
      <p:sp>
        <p:nvSpPr>
          <p:cNvPr id="59" name="Shape 59"/>
          <p:cNvSpPr txBox="1"/>
          <p:nvPr>
            <p:ph idx="1" type="subTitle"/>
          </p:nvPr>
        </p:nvSpPr>
        <p:spPr>
          <a:xfrm>
            <a:off x="485875" y="1738075"/>
            <a:ext cx="8183700" cy="861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i="1" lang="es"/>
              <a:t>for everything retrotransposon-y</a:t>
            </a:r>
            <a:endParaRPr i="1"/>
          </a:p>
        </p:txBody>
      </p:sp>
      <p:sp>
        <p:nvSpPr>
          <p:cNvPr id="60" name="Shape 60"/>
          <p:cNvSpPr txBox="1"/>
          <p:nvPr/>
        </p:nvSpPr>
        <p:spPr>
          <a:xfrm>
            <a:off x="927325" y="3214700"/>
            <a:ext cx="7121700" cy="1473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s" sz="2000">
                <a:solidFill>
                  <a:schemeClr val="lt1"/>
                </a:solidFill>
              </a:rPr>
              <a:t>Maroua Akkari </a:t>
            </a:r>
            <a:endParaRPr sz="2000">
              <a:solidFill>
                <a:schemeClr val="lt1"/>
              </a:solidFill>
            </a:endParaRPr>
          </a:p>
          <a:p>
            <a:pPr indent="0" lvl="0" marL="0">
              <a:spcBef>
                <a:spcPts val="0"/>
              </a:spcBef>
              <a:spcAft>
                <a:spcPts val="0"/>
              </a:spcAft>
              <a:buNone/>
            </a:pPr>
            <a:r>
              <a:rPr lang="es" sz="2000">
                <a:solidFill>
                  <a:schemeClr val="lt1"/>
                </a:solidFill>
              </a:rPr>
              <a:t>Esteban Gómez Cifuentes</a:t>
            </a:r>
            <a:endParaRPr sz="2000">
              <a:solidFill>
                <a:schemeClr val="lt1"/>
              </a:solidFill>
            </a:endParaRPr>
          </a:p>
          <a:p>
            <a:pPr indent="0" lvl="0" marL="0">
              <a:spcBef>
                <a:spcPts val="0"/>
              </a:spcBef>
              <a:spcAft>
                <a:spcPts val="0"/>
              </a:spcAft>
              <a:buNone/>
            </a:pPr>
            <a:r>
              <a:rPr lang="es" sz="2000">
                <a:solidFill>
                  <a:schemeClr val="lt1"/>
                </a:solidFill>
              </a:rPr>
              <a:t>Vithusaa Selvachandrarajah</a:t>
            </a:r>
            <a:endParaRPr sz="2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Shape 153"/>
          <p:cNvSpPr txBox="1"/>
          <p:nvPr>
            <p:ph type="title"/>
          </p:nvPr>
        </p:nvSpPr>
        <p:spPr>
          <a:xfrm>
            <a:off x="311700" y="445025"/>
            <a:ext cx="7517100" cy="623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Problems </a:t>
            </a:r>
            <a:endParaRPr/>
          </a:p>
        </p:txBody>
      </p:sp>
      <p:sp>
        <p:nvSpPr>
          <p:cNvPr id="154" name="Shape 154"/>
          <p:cNvSpPr txBox="1"/>
          <p:nvPr>
            <p:ph idx="1" type="body"/>
          </p:nvPr>
        </p:nvSpPr>
        <p:spPr>
          <a:xfrm>
            <a:off x="311700" y="1381075"/>
            <a:ext cx="3607500" cy="3082800"/>
          </a:xfrm>
          <a:prstGeom prst="rect">
            <a:avLst/>
          </a:prstGeom>
        </p:spPr>
        <p:txBody>
          <a:bodyPr anchorCtr="0" anchor="t" bIns="91425" lIns="91425" spcFirstLastPara="1" rIns="91425" wrap="square" tIns="91425">
            <a:noAutofit/>
          </a:bodyPr>
          <a:lstStyle/>
          <a:p>
            <a:pPr indent="-381000" lvl="0" marL="457200" rtl="0">
              <a:spcBef>
                <a:spcPts val="0"/>
              </a:spcBef>
              <a:spcAft>
                <a:spcPts val="0"/>
              </a:spcAft>
              <a:buClr>
                <a:srgbClr val="000000"/>
              </a:buClr>
              <a:buSzPts val="2400"/>
              <a:buChar char="-"/>
            </a:pPr>
            <a:r>
              <a:rPr lang="es" sz="2400">
                <a:solidFill>
                  <a:srgbClr val="000000"/>
                </a:solidFill>
              </a:rPr>
              <a:t>drop down menu </a:t>
            </a:r>
            <a:endParaRPr sz="2400">
              <a:solidFill>
                <a:srgbClr val="000000"/>
              </a:solidFill>
            </a:endParaRPr>
          </a:p>
          <a:p>
            <a:pPr indent="-381000" lvl="0" marL="457200" rtl="0">
              <a:spcBef>
                <a:spcPts val="0"/>
              </a:spcBef>
              <a:spcAft>
                <a:spcPts val="0"/>
              </a:spcAft>
              <a:buClr>
                <a:srgbClr val="000000"/>
              </a:buClr>
              <a:buSzPts val="2400"/>
              <a:buChar char="-"/>
            </a:pPr>
            <a:r>
              <a:rPr lang="es" sz="2400">
                <a:solidFill>
                  <a:srgbClr val="000000"/>
                </a:solidFill>
              </a:rPr>
              <a:t>interactive table</a:t>
            </a:r>
            <a:endParaRPr sz="2400">
              <a:solidFill>
                <a:srgbClr val="000000"/>
              </a:solidFill>
            </a:endParaRPr>
          </a:p>
          <a:p>
            <a:pPr indent="-381000" lvl="0" marL="457200" rtl="0">
              <a:spcBef>
                <a:spcPts val="0"/>
              </a:spcBef>
              <a:spcAft>
                <a:spcPts val="0"/>
              </a:spcAft>
              <a:buClr>
                <a:srgbClr val="000000"/>
              </a:buClr>
              <a:buSzPts val="2400"/>
              <a:buChar char="-"/>
            </a:pPr>
            <a:r>
              <a:rPr lang="es" sz="2400">
                <a:solidFill>
                  <a:srgbClr val="000000"/>
                </a:solidFill>
              </a:rPr>
              <a:t>CSS file </a:t>
            </a:r>
            <a:endParaRPr sz="2400">
              <a:solidFill>
                <a:srgbClr val="000000"/>
              </a:solidFill>
            </a:endParaRPr>
          </a:p>
          <a:p>
            <a:pPr indent="-381000" lvl="0" marL="457200" rtl="0">
              <a:spcBef>
                <a:spcPts val="0"/>
              </a:spcBef>
              <a:spcAft>
                <a:spcPts val="0"/>
              </a:spcAft>
              <a:buClr>
                <a:srgbClr val="000000"/>
              </a:buClr>
              <a:buSzPts val="2400"/>
              <a:buChar char="-"/>
            </a:pPr>
            <a:r>
              <a:rPr lang="es" sz="2400">
                <a:solidFill>
                  <a:srgbClr val="000000"/>
                </a:solidFill>
              </a:rPr>
              <a:t>margins/padding</a:t>
            </a:r>
            <a:endParaRPr sz="2400">
              <a:solidFill>
                <a:srgbClr val="000000"/>
              </a:solidFill>
            </a:endParaRPr>
          </a:p>
        </p:txBody>
      </p:sp>
      <p:pic>
        <p:nvPicPr>
          <p:cNvPr descr="Image result for css meme" id="155" name="Shape 155"/>
          <p:cNvPicPr preferRelativeResize="0"/>
          <p:nvPr/>
        </p:nvPicPr>
        <p:blipFill rotWithShape="1">
          <a:blip r:embed="rId3">
            <a:alphaModFix/>
          </a:blip>
          <a:srcRect b="7252" l="16369" r="11485" t="0"/>
          <a:stretch/>
        </p:blipFill>
        <p:spPr>
          <a:xfrm>
            <a:off x="4125866" y="1152475"/>
            <a:ext cx="4650658" cy="3416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Shape 16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Plotly</a:t>
            </a:r>
            <a:endParaRPr/>
          </a:p>
        </p:txBody>
      </p:sp>
      <p:sp>
        <p:nvSpPr>
          <p:cNvPr id="161" name="Shape 161"/>
          <p:cNvSpPr txBox="1"/>
          <p:nvPr>
            <p:ph idx="2" type="body"/>
          </p:nvPr>
        </p:nvSpPr>
        <p:spPr>
          <a:xfrm>
            <a:off x="4832400" y="1152475"/>
            <a:ext cx="3999900" cy="3391500"/>
          </a:xfrm>
          <a:prstGeom prst="rect">
            <a:avLst/>
          </a:prstGeom>
          <a:solidFill>
            <a:schemeClr val="lt1"/>
          </a:solidFill>
          <a:ln cap="flat" cmpd="sng" w="28575">
            <a:solidFill>
              <a:srgbClr val="CCCCCC"/>
            </a:solidFill>
            <a:prstDash val="solid"/>
            <a:round/>
            <a:headEnd len="med" w="med" type="none"/>
            <a:tailEnd len="med" w="med" type="none"/>
          </a:ln>
        </p:spPr>
        <p:txBody>
          <a:bodyPr anchorCtr="0" anchor="t" bIns="91425" lIns="91425" spcFirstLastPara="1" rIns="91425" wrap="square" tIns="91425">
            <a:noAutofit/>
          </a:bodyPr>
          <a:lstStyle/>
          <a:p>
            <a:pPr indent="-330200" lvl="0" marL="457200" rtl="0">
              <a:spcBef>
                <a:spcPts val="0"/>
              </a:spcBef>
              <a:spcAft>
                <a:spcPts val="0"/>
              </a:spcAft>
              <a:buClr>
                <a:schemeClr val="dk2"/>
              </a:buClr>
              <a:buSzPts val="1600"/>
              <a:buChar char="-"/>
            </a:pPr>
            <a:r>
              <a:rPr lang="es" sz="1600">
                <a:solidFill>
                  <a:schemeClr val="dk2"/>
                </a:solidFill>
              </a:rPr>
              <a:t>Interactive bar charts generated</a:t>
            </a:r>
            <a:endParaRPr sz="1600">
              <a:solidFill>
                <a:schemeClr val="dk2"/>
              </a:solidFill>
            </a:endParaRPr>
          </a:p>
          <a:p>
            <a:pPr indent="-330200" lvl="0" marL="457200" rtl="0">
              <a:spcBef>
                <a:spcPts val="0"/>
              </a:spcBef>
              <a:spcAft>
                <a:spcPts val="0"/>
              </a:spcAft>
              <a:buClr>
                <a:schemeClr val="dk2"/>
              </a:buClr>
              <a:buSzPts val="1600"/>
              <a:buChar char="-"/>
            </a:pPr>
            <a:r>
              <a:rPr lang="es" sz="1600">
                <a:solidFill>
                  <a:schemeClr val="dk2"/>
                </a:solidFill>
              </a:rPr>
              <a:t>Plotly python libraries and pandas module</a:t>
            </a:r>
            <a:endParaRPr sz="1600">
              <a:solidFill>
                <a:schemeClr val="dk2"/>
              </a:solidFill>
            </a:endParaRPr>
          </a:p>
          <a:p>
            <a:pPr indent="-330200" lvl="0" marL="457200" rtl="0">
              <a:lnSpc>
                <a:spcPct val="90000"/>
              </a:lnSpc>
              <a:spcBef>
                <a:spcPts val="0"/>
              </a:spcBef>
              <a:spcAft>
                <a:spcPts val="0"/>
              </a:spcAft>
              <a:buClr>
                <a:schemeClr val="dk2"/>
              </a:buClr>
              <a:buSzPts val="1600"/>
              <a:buChar char="-"/>
            </a:pPr>
            <a:r>
              <a:rPr lang="es" sz="1600">
                <a:solidFill>
                  <a:schemeClr val="dk2"/>
                </a:solidFill>
              </a:rPr>
              <a:t>Bar chart to show frequency of LINE/ERV retrotransposons on each chromosome</a:t>
            </a:r>
            <a:endParaRPr sz="1600">
              <a:solidFill>
                <a:schemeClr val="dk2"/>
              </a:solidFill>
            </a:endParaRPr>
          </a:p>
          <a:p>
            <a:pPr indent="-330200" lvl="0" marL="457200" rtl="0">
              <a:lnSpc>
                <a:spcPct val="90000"/>
              </a:lnSpc>
              <a:spcBef>
                <a:spcPts val="0"/>
              </a:spcBef>
              <a:spcAft>
                <a:spcPts val="0"/>
              </a:spcAft>
              <a:buClr>
                <a:schemeClr val="dk2"/>
              </a:buClr>
              <a:buSzPts val="1600"/>
              <a:buChar char="-"/>
            </a:pPr>
            <a:r>
              <a:rPr lang="es" sz="1600">
                <a:solidFill>
                  <a:schemeClr val="dk2"/>
                </a:solidFill>
              </a:rPr>
              <a:t>All charts can be saved, zoom, and many more features</a:t>
            </a:r>
            <a:endParaRPr sz="1600">
              <a:solidFill>
                <a:schemeClr val="dk2"/>
              </a:solidFill>
            </a:endParaRPr>
          </a:p>
          <a:p>
            <a:pPr indent="0" lvl="0" marL="0" rtl="0">
              <a:spcBef>
                <a:spcPts val="0"/>
              </a:spcBef>
              <a:spcAft>
                <a:spcPts val="0"/>
              </a:spcAft>
              <a:buNone/>
            </a:pPr>
            <a:r>
              <a:t/>
            </a:r>
            <a:endParaRPr sz="2200">
              <a:solidFill>
                <a:schemeClr val="dk2"/>
              </a:solidFill>
            </a:endParaRPr>
          </a:p>
          <a:p>
            <a:pPr indent="0" lvl="0" marL="0" rtl="0">
              <a:spcBef>
                <a:spcPts val="1600"/>
              </a:spcBef>
              <a:spcAft>
                <a:spcPts val="0"/>
              </a:spcAft>
              <a:buNone/>
            </a:pPr>
            <a:r>
              <a:t/>
            </a:r>
            <a:endParaRPr sz="2200">
              <a:solidFill>
                <a:schemeClr val="dk2"/>
              </a:solidFill>
            </a:endParaRPr>
          </a:p>
          <a:p>
            <a:pPr indent="0" lvl="0" marL="0" rtl="0">
              <a:spcBef>
                <a:spcPts val="1600"/>
              </a:spcBef>
              <a:spcAft>
                <a:spcPts val="1600"/>
              </a:spcAft>
              <a:buNone/>
            </a:pPr>
            <a:r>
              <a:t/>
            </a:r>
            <a:endParaRPr>
              <a:solidFill>
                <a:srgbClr val="000000"/>
              </a:solidFill>
            </a:endParaRPr>
          </a:p>
        </p:txBody>
      </p:sp>
      <p:pic>
        <p:nvPicPr>
          <p:cNvPr id="162" name="Shape 162"/>
          <p:cNvPicPr preferRelativeResize="0"/>
          <p:nvPr/>
        </p:nvPicPr>
        <p:blipFill>
          <a:blip r:embed="rId3">
            <a:alphaModFix/>
          </a:blip>
          <a:stretch>
            <a:fillRect/>
          </a:stretch>
        </p:blipFill>
        <p:spPr>
          <a:xfrm>
            <a:off x="311688" y="1152475"/>
            <a:ext cx="4276725" cy="3181350"/>
          </a:xfrm>
          <a:prstGeom prst="rect">
            <a:avLst/>
          </a:prstGeom>
          <a:noFill/>
          <a:ln cap="flat" cmpd="sng" w="28575">
            <a:solidFill>
              <a:schemeClr val="dk1"/>
            </a:solidFill>
            <a:prstDash val="solid"/>
            <a:round/>
            <a:headEnd len="med" w="med" type="none"/>
            <a:tailEnd len="med" w="med" type="none"/>
          </a:ln>
        </p:spPr>
      </p:pic>
      <p:pic>
        <p:nvPicPr>
          <p:cNvPr id="163" name="Shape 163"/>
          <p:cNvPicPr preferRelativeResize="0"/>
          <p:nvPr/>
        </p:nvPicPr>
        <p:blipFill>
          <a:blip r:embed="rId4">
            <a:alphaModFix/>
          </a:blip>
          <a:stretch>
            <a:fillRect/>
          </a:stretch>
        </p:blipFill>
        <p:spPr>
          <a:xfrm>
            <a:off x="7832174" y="96875"/>
            <a:ext cx="1000125" cy="971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Shape 168"/>
          <p:cNvSpPr txBox="1"/>
          <p:nvPr>
            <p:ph idx="2" type="body"/>
          </p:nvPr>
        </p:nvSpPr>
        <p:spPr>
          <a:xfrm>
            <a:off x="5506800" y="1103100"/>
            <a:ext cx="3394500" cy="3136800"/>
          </a:xfrm>
          <a:prstGeom prst="rect">
            <a:avLst/>
          </a:prstGeom>
          <a:ln cap="flat" cmpd="sng" w="9525">
            <a:solidFill>
              <a:srgbClr val="999999"/>
            </a:solidFill>
            <a:prstDash val="solid"/>
            <a:round/>
            <a:headEnd len="med" w="med" type="none"/>
            <a:tailEnd len="med" w="med" type="none"/>
          </a:ln>
        </p:spPr>
        <p:txBody>
          <a:bodyPr anchorCtr="0" anchor="t" bIns="91425" lIns="91425" spcFirstLastPara="1" rIns="91425" wrap="square" tIns="91425">
            <a:noAutofit/>
          </a:bodyPr>
          <a:lstStyle/>
          <a:p>
            <a:pPr indent="-330200" lvl="0" marL="457200" rtl="0">
              <a:lnSpc>
                <a:spcPct val="90000"/>
              </a:lnSpc>
              <a:spcBef>
                <a:spcPts val="1000"/>
              </a:spcBef>
              <a:spcAft>
                <a:spcPts val="0"/>
              </a:spcAft>
              <a:buClr>
                <a:schemeClr val="dk2"/>
              </a:buClr>
              <a:buSzPts val="1600"/>
              <a:buChar char="-"/>
            </a:pPr>
            <a:r>
              <a:rPr lang="es" sz="1600">
                <a:solidFill>
                  <a:schemeClr val="dk2"/>
                </a:solidFill>
              </a:rPr>
              <a:t>Interactive donut chart created using Plotly's python libraries and pandas module</a:t>
            </a:r>
            <a:endParaRPr sz="1600">
              <a:solidFill>
                <a:schemeClr val="dk2"/>
              </a:solidFill>
            </a:endParaRPr>
          </a:p>
          <a:p>
            <a:pPr indent="-330200" lvl="0" marL="457200" rtl="0">
              <a:lnSpc>
                <a:spcPct val="90000"/>
              </a:lnSpc>
              <a:spcBef>
                <a:spcPts val="0"/>
              </a:spcBef>
              <a:spcAft>
                <a:spcPts val="0"/>
              </a:spcAft>
              <a:buClr>
                <a:schemeClr val="dk2"/>
              </a:buClr>
              <a:buSzPts val="1600"/>
              <a:buChar char="-"/>
            </a:pPr>
            <a:r>
              <a:rPr lang="es" sz="1600">
                <a:solidFill>
                  <a:schemeClr val="dk2"/>
                </a:solidFill>
              </a:rPr>
              <a:t>Chart shows % frequency of each ERV repNames</a:t>
            </a:r>
            <a:endParaRPr sz="1600">
              <a:solidFill>
                <a:schemeClr val="dk2"/>
              </a:solidFill>
            </a:endParaRPr>
          </a:p>
          <a:p>
            <a:pPr indent="-330200" lvl="0" marL="457200" rtl="0">
              <a:lnSpc>
                <a:spcPct val="90000"/>
              </a:lnSpc>
              <a:spcBef>
                <a:spcPts val="0"/>
              </a:spcBef>
              <a:spcAft>
                <a:spcPts val="0"/>
              </a:spcAft>
              <a:buClr>
                <a:schemeClr val="dk2"/>
              </a:buClr>
              <a:buSzPts val="1600"/>
              <a:buChar char="-"/>
            </a:pPr>
            <a:r>
              <a:rPr lang="es" sz="1600">
                <a:solidFill>
                  <a:schemeClr val="dk2"/>
                </a:solidFill>
              </a:rPr>
              <a:t> Donut chart to represent % of LINE ORF’s (ORF0, ORF1 and ORF2)</a:t>
            </a:r>
            <a:endParaRPr sz="1600">
              <a:solidFill>
                <a:schemeClr val="dk2"/>
              </a:solidFill>
            </a:endParaRPr>
          </a:p>
        </p:txBody>
      </p:sp>
      <p:pic>
        <p:nvPicPr>
          <p:cNvPr id="169" name="Shape 169"/>
          <p:cNvPicPr preferRelativeResize="0"/>
          <p:nvPr/>
        </p:nvPicPr>
        <p:blipFill>
          <a:blip r:embed="rId3">
            <a:alphaModFix/>
          </a:blip>
          <a:stretch>
            <a:fillRect/>
          </a:stretch>
        </p:blipFill>
        <p:spPr>
          <a:xfrm>
            <a:off x="311700" y="1103100"/>
            <a:ext cx="4925000" cy="3186325"/>
          </a:xfrm>
          <a:prstGeom prst="rect">
            <a:avLst/>
          </a:prstGeom>
          <a:noFill/>
          <a:ln cap="flat" cmpd="sng" w="28575">
            <a:solidFill>
              <a:schemeClr val="dk1"/>
            </a:solidFill>
            <a:prstDash val="solid"/>
            <a:round/>
            <a:headEnd len="med" w="med" type="none"/>
            <a:tailEnd len="med" w="med" type="none"/>
          </a:ln>
        </p:spPr>
      </p:pic>
      <p:pic>
        <p:nvPicPr>
          <p:cNvPr id="170" name="Shape 170"/>
          <p:cNvPicPr preferRelativeResize="0"/>
          <p:nvPr/>
        </p:nvPicPr>
        <p:blipFill>
          <a:blip r:embed="rId4">
            <a:alphaModFix/>
          </a:blip>
          <a:stretch>
            <a:fillRect/>
          </a:stretch>
        </p:blipFill>
        <p:spPr>
          <a:xfrm>
            <a:off x="7808178" y="205700"/>
            <a:ext cx="923797" cy="897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Shape 17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Phylogenetic tree</a:t>
            </a:r>
            <a:endParaRPr/>
          </a:p>
        </p:txBody>
      </p:sp>
      <p:sp>
        <p:nvSpPr>
          <p:cNvPr id="176" name="Shape 176"/>
          <p:cNvSpPr txBox="1"/>
          <p:nvPr>
            <p:ph idx="1" type="body"/>
          </p:nvPr>
        </p:nvSpPr>
        <p:spPr>
          <a:xfrm>
            <a:off x="311700" y="1152475"/>
            <a:ext cx="8376300" cy="3416400"/>
          </a:xfrm>
          <a:prstGeom prst="rect">
            <a:avLst/>
          </a:prstGeom>
        </p:spPr>
        <p:txBody>
          <a:bodyPr anchorCtr="0" anchor="t" bIns="91425" lIns="91425" spcFirstLastPara="1" rIns="91425" wrap="square" tIns="91425">
            <a:noAutofit/>
          </a:bodyPr>
          <a:lstStyle/>
          <a:p>
            <a:pPr indent="-342900" lvl="0" marL="457200" rtl="0">
              <a:lnSpc>
                <a:spcPct val="90000"/>
              </a:lnSpc>
              <a:spcBef>
                <a:spcPts val="1000"/>
              </a:spcBef>
              <a:spcAft>
                <a:spcPts val="0"/>
              </a:spcAft>
              <a:buClr>
                <a:schemeClr val="dk2"/>
              </a:buClr>
              <a:buSzPts val="1800"/>
              <a:buChar char="-"/>
            </a:pPr>
            <a:r>
              <a:rPr lang="es">
                <a:solidFill>
                  <a:schemeClr val="dk2"/>
                </a:solidFill>
              </a:rPr>
              <a:t>Trees created using MEGA7 software</a:t>
            </a:r>
            <a:endParaRPr>
              <a:solidFill>
                <a:schemeClr val="dk2"/>
              </a:solidFill>
            </a:endParaRPr>
          </a:p>
          <a:p>
            <a:pPr indent="-342900" lvl="0" marL="457200" rtl="0">
              <a:lnSpc>
                <a:spcPct val="90000"/>
              </a:lnSpc>
              <a:spcBef>
                <a:spcPts val="0"/>
              </a:spcBef>
              <a:spcAft>
                <a:spcPts val="0"/>
              </a:spcAft>
              <a:buClr>
                <a:schemeClr val="dk2"/>
              </a:buClr>
              <a:buSzPts val="1800"/>
              <a:buChar char="-"/>
            </a:pPr>
            <a:r>
              <a:rPr lang="es">
                <a:solidFill>
                  <a:schemeClr val="dk2"/>
                </a:solidFill>
              </a:rPr>
              <a:t>Multiple sequence alignment with  clustalW for ORF sequences  </a:t>
            </a:r>
            <a:endParaRPr>
              <a:solidFill>
                <a:schemeClr val="dk2"/>
              </a:solidFill>
            </a:endParaRPr>
          </a:p>
          <a:p>
            <a:pPr indent="-342900" lvl="0" marL="457200" rtl="0">
              <a:lnSpc>
                <a:spcPct val="90000"/>
              </a:lnSpc>
              <a:spcBef>
                <a:spcPts val="0"/>
              </a:spcBef>
              <a:spcAft>
                <a:spcPts val="0"/>
              </a:spcAft>
              <a:buClr>
                <a:schemeClr val="dk2"/>
              </a:buClr>
              <a:buSzPts val="1800"/>
              <a:buChar char="-"/>
            </a:pPr>
            <a:r>
              <a:rPr lang="es">
                <a:solidFill>
                  <a:schemeClr val="dk2"/>
                </a:solidFill>
              </a:rPr>
              <a:t>Parameters:</a:t>
            </a:r>
            <a:endParaRPr>
              <a:solidFill>
                <a:schemeClr val="dk2"/>
              </a:solidFill>
            </a:endParaRPr>
          </a:p>
          <a:p>
            <a:pPr indent="-330200" lvl="0" marL="457200" rtl="0">
              <a:lnSpc>
                <a:spcPct val="90000"/>
              </a:lnSpc>
              <a:spcBef>
                <a:spcPts val="0"/>
              </a:spcBef>
              <a:spcAft>
                <a:spcPts val="0"/>
              </a:spcAft>
              <a:buClr>
                <a:schemeClr val="dk2"/>
              </a:buClr>
              <a:buSzPts val="1600"/>
              <a:buChar char="-"/>
            </a:pPr>
            <a:r>
              <a:rPr lang="es" sz="1600">
                <a:solidFill>
                  <a:schemeClr val="dk2"/>
                </a:solidFill>
              </a:rPr>
              <a:t>a gap opening penalty 10,</a:t>
            </a:r>
            <a:endParaRPr sz="1600">
              <a:solidFill>
                <a:schemeClr val="dk2"/>
              </a:solidFill>
            </a:endParaRPr>
          </a:p>
          <a:p>
            <a:pPr indent="-330200" lvl="0" marL="457200" rtl="0">
              <a:lnSpc>
                <a:spcPct val="90000"/>
              </a:lnSpc>
              <a:spcBef>
                <a:spcPts val="0"/>
              </a:spcBef>
              <a:spcAft>
                <a:spcPts val="0"/>
              </a:spcAft>
              <a:buClr>
                <a:schemeClr val="dk2"/>
              </a:buClr>
              <a:buSzPts val="1600"/>
              <a:buChar char="-"/>
            </a:pPr>
            <a:r>
              <a:rPr lang="es" sz="1600">
                <a:solidFill>
                  <a:schemeClr val="dk2"/>
                </a:solidFill>
              </a:rPr>
              <a:t> gap extension penalty of 0.2,</a:t>
            </a:r>
            <a:endParaRPr sz="1600">
              <a:solidFill>
                <a:schemeClr val="dk2"/>
              </a:solidFill>
            </a:endParaRPr>
          </a:p>
          <a:p>
            <a:pPr indent="-330200" lvl="0" marL="457200" rtl="0">
              <a:lnSpc>
                <a:spcPct val="90000"/>
              </a:lnSpc>
              <a:spcBef>
                <a:spcPts val="0"/>
              </a:spcBef>
              <a:spcAft>
                <a:spcPts val="0"/>
              </a:spcAft>
              <a:buClr>
                <a:schemeClr val="dk2"/>
              </a:buClr>
              <a:buSzPts val="1600"/>
              <a:buChar char="-"/>
            </a:pPr>
            <a:r>
              <a:rPr lang="es" sz="1600">
                <a:solidFill>
                  <a:schemeClr val="dk2"/>
                </a:solidFill>
              </a:rPr>
              <a:t>Protein weight matrix: Gonnet </a:t>
            </a:r>
            <a:endParaRPr sz="1600">
              <a:solidFill>
                <a:schemeClr val="dk2"/>
              </a:solidFill>
            </a:endParaRPr>
          </a:p>
          <a:p>
            <a:pPr indent="-330200" lvl="0" marL="457200" rtl="0">
              <a:lnSpc>
                <a:spcPct val="90000"/>
              </a:lnSpc>
              <a:spcBef>
                <a:spcPts val="0"/>
              </a:spcBef>
              <a:spcAft>
                <a:spcPts val="0"/>
              </a:spcAft>
              <a:buClr>
                <a:schemeClr val="dk2"/>
              </a:buClr>
              <a:buSzPts val="1600"/>
              <a:buChar char="-"/>
            </a:pPr>
            <a:r>
              <a:rPr lang="es" sz="1600">
                <a:solidFill>
                  <a:schemeClr val="dk2"/>
                </a:solidFill>
              </a:rPr>
              <a:t>divergent cut-off at 30%</a:t>
            </a:r>
            <a:endParaRPr sz="1600">
              <a:solidFill>
                <a:schemeClr val="dk2"/>
              </a:solidFill>
            </a:endParaRPr>
          </a:p>
          <a:p>
            <a:pPr indent="-342900" lvl="0" marL="457200" rtl="0">
              <a:lnSpc>
                <a:spcPct val="90000"/>
              </a:lnSpc>
              <a:spcBef>
                <a:spcPts val="0"/>
              </a:spcBef>
              <a:spcAft>
                <a:spcPts val="0"/>
              </a:spcAft>
              <a:buClr>
                <a:schemeClr val="dk2"/>
              </a:buClr>
              <a:buSzPts val="1800"/>
              <a:buChar char="-"/>
            </a:pPr>
            <a:r>
              <a:rPr lang="es">
                <a:solidFill>
                  <a:schemeClr val="dk2"/>
                </a:solidFill>
              </a:rPr>
              <a:t>Distance computed using pairwise </a:t>
            </a:r>
            <a:endParaRPr>
              <a:solidFill>
                <a:schemeClr val="dk2"/>
              </a:solidFill>
            </a:endParaRPr>
          </a:p>
          <a:p>
            <a:pPr indent="-342900" lvl="0" marL="457200" rtl="0">
              <a:lnSpc>
                <a:spcPct val="90000"/>
              </a:lnSpc>
              <a:spcBef>
                <a:spcPts val="0"/>
              </a:spcBef>
              <a:spcAft>
                <a:spcPts val="0"/>
              </a:spcAft>
              <a:buClr>
                <a:schemeClr val="dk2"/>
              </a:buClr>
              <a:buSzPts val="1800"/>
              <a:buChar char="-"/>
            </a:pPr>
            <a:r>
              <a:rPr lang="es">
                <a:solidFill>
                  <a:schemeClr val="dk2"/>
                </a:solidFill>
              </a:rPr>
              <a:t>Dayhoff matrix</a:t>
            </a:r>
            <a:endParaRPr>
              <a:solidFill>
                <a:schemeClr val="dk2"/>
              </a:solidFill>
            </a:endParaRPr>
          </a:p>
          <a:p>
            <a:pPr indent="-342900" lvl="0" marL="457200" rtl="0">
              <a:lnSpc>
                <a:spcPct val="90000"/>
              </a:lnSpc>
              <a:spcBef>
                <a:spcPts val="0"/>
              </a:spcBef>
              <a:spcAft>
                <a:spcPts val="0"/>
              </a:spcAft>
              <a:buClr>
                <a:schemeClr val="dk2"/>
              </a:buClr>
              <a:buSzPts val="1800"/>
              <a:buChar char="-"/>
            </a:pPr>
            <a:r>
              <a:rPr lang="es">
                <a:solidFill>
                  <a:schemeClr val="dk2"/>
                </a:solidFill>
              </a:rPr>
              <a:t>Bootstrap 100</a:t>
            </a:r>
            <a:endParaRPr>
              <a:solidFill>
                <a:schemeClr val="dk2"/>
              </a:solidFill>
            </a:endParaRPr>
          </a:p>
          <a:p>
            <a:pPr indent="-342900" lvl="0" marL="457200" rtl="0">
              <a:lnSpc>
                <a:spcPct val="90000"/>
              </a:lnSpc>
              <a:spcBef>
                <a:spcPts val="0"/>
              </a:spcBef>
              <a:spcAft>
                <a:spcPts val="0"/>
              </a:spcAft>
              <a:buClr>
                <a:schemeClr val="dk2"/>
              </a:buClr>
              <a:buSzPts val="1800"/>
              <a:buChar char="-"/>
            </a:pPr>
            <a:r>
              <a:rPr lang="es">
                <a:solidFill>
                  <a:schemeClr val="dk2"/>
                </a:solidFill>
              </a:rPr>
              <a:t>Neighbour-joining method to produce estimate tree</a:t>
            </a:r>
            <a:endParaRPr>
              <a:solidFill>
                <a:schemeClr val="dk2"/>
              </a:solidFill>
            </a:endParaRPr>
          </a:p>
          <a:p>
            <a:pPr indent="0" lvl="0" marL="0" rtl="0">
              <a:lnSpc>
                <a:spcPct val="90000"/>
              </a:lnSpc>
              <a:spcBef>
                <a:spcPts val="1000"/>
              </a:spcBef>
              <a:spcAft>
                <a:spcPts val="0"/>
              </a:spcAft>
              <a:buNone/>
            </a:pPr>
            <a:r>
              <a:t/>
            </a:r>
            <a:endParaRPr sz="1600">
              <a:solidFill>
                <a:schemeClr val="dk2"/>
              </a:solidFill>
            </a:endParaRPr>
          </a:p>
        </p:txBody>
      </p:sp>
      <p:pic>
        <p:nvPicPr>
          <p:cNvPr id="177" name="Shape 177"/>
          <p:cNvPicPr preferRelativeResize="0"/>
          <p:nvPr/>
        </p:nvPicPr>
        <p:blipFill>
          <a:blip r:embed="rId3">
            <a:alphaModFix/>
          </a:blip>
          <a:stretch>
            <a:fillRect/>
          </a:stretch>
        </p:blipFill>
        <p:spPr>
          <a:xfrm>
            <a:off x="6228850" y="133250"/>
            <a:ext cx="2603450" cy="1121585"/>
          </a:xfrm>
          <a:prstGeom prst="rect">
            <a:avLst/>
          </a:prstGeom>
          <a:noFill/>
          <a:ln>
            <a:noFill/>
          </a:ln>
        </p:spPr>
      </p:pic>
      <p:pic>
        <p:nvPicPr>
          <p:cNvPr id="178" name="Shape 178"/>
          <p:cNvPicPr preferRelativeResize="0"/>
          <p:nvPr/>
        </p:nvPicPr>
        <p:blipFill>
          <a:blip r:embed="rId4">
            <a:alphaModFix/>
          </a:blip>
          <a:stretch>
            <a:fillRect/>
          </a:stretch>
        </p:blipFill>
        <p:spPr>
          <a:xfrm>
            <a:off x="5919125" y="2063350"/>
            <a:ext cx="2976549" cy="1885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Shape 18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Karyotype</a:t>
            </a:r>
            <a:endParaRPr/>
          </a:p>
        </p:txBody>
      </p:sp>
      <p:sp>
        <p:nvSpPr>
          <p:cNvPr id="184" name="Shape 184"/>
          <p:cNvSpPr txBox="1"/>
          <p:nvPr>
            <p:ph idx="2" type="body"/>
          </p:nvPr>
        </p:nvSpPr>
        <p:spPr>
          <a:xfrm>
            <a:off x="5010250" y="1068425"/>
            <a:ext cx="3822000" cy="3827400"/>
          </a:xfrm>
          <a:prstGeom prst="rect">
            <a:avLst/>
          </a:prstGeom>
          <a:ln cap="flat" cmpd="sng" w="9525">
            <a:solidFill>
              <a:srgbClr val="B7B7B7"/>
            </a:solidFill>
            <a:prstDash val="solid"/>
            <a:round/>
            <a:headEnd len="med" w="med" type="none"/>
            <a:tailEnd len="med" w="med" type="none"/>
          </a:ln>
        </p:spPr>
        <p:txBody>
          <a:bodyPr anchorCtr="0" anchor="t" bIns="91425" lIns="91425" spcFirstLastPara="1" rIns="91425" wrap="square" tIns="91425">
            <a:noAutofit/>
          </a:bodyPr>
          <a:lstStyle/>
          <a:p>
            <a:pPr indent="0" lvl="0" marL="0" rtl="0">
              <a:lnSpc>
                <a:spcPct val="90000"/>
              </a:lnSpc>
              <a:spcBef>
                <a:spcPts val="1000"/>
              </a:spcBef>
              <a:spcAft>
                <a:spcPts val="0"/>
              </a:spcAft>
              <a:buNone/>
            </a:pPr>
            <a:r>
              <a:rPr lang="es" sz="1600">
                <a:solidFill>
                  <a:schemeClr val="dk2"/>
                </a:solidFill>
              </a:rPr>
              <a:t>-  Karyotypes generated in R using an R package called karyoploteR</a:t>
            </a:r>
            <a:endParaRPr sz="1600">
              <a:solidFill>
                <a:schemeClr val="dk2"/>
              </a:solidFill>
            </a:endParaRPr>
          </a:p>
          <a:p>
            <a:pPr indent="0" lvl="0" marL="0" rtl="0">
              <a:lnSpc>
                <a:spcPct val="90000"/>
              </a:lnSpc>
              <a:spcBef>
                <a:spcPts val="1000"/>
              </a:spcBef>
              <a:spcAft>
                <a:spcPts val="0"/>
              </a:spcAft>
              <a:buClr>
                <a:schemeClr val="dk2"/>
              </a:buClr>
              <a:buSzPts val="1100"/>
              <a:buFont typeface="Arial"/>
              <a:buNone/>
            </a:pPr>
            <a:r>
              <a:rPr lang="es" sz="1600">
                <a:solidFill>
                  <a:schemeClr val="dk2"/>
                </a:solidFill>
              </a:rPr>
              <a:t>- Plots genomic features along the genome (‘hg38’)</a:t>
            </a:r>
            <a:endParaRPr sz="1600">
              <a:solidFill>
                <a:schemeClr val="dk2"/>
              </a:solidFill>
            </a:endParaRPr>
          </a:p>
          <a:p>
            <a:pPr indent="0" lvl="0" marL="0" rtl="0">
              <a:lnSpc>
                <a:spcPct val="90000"/>
              </a:lnSpc>
              <a:spcBef>
                <a:spcPts val="1000"/>
              </a:spcBef>
              <a:spcAft>
                <a:spcPts val="0"/>
              </a:spcAft>
              <a:buClr>
                <a:schemeClr val="dk2"/>
              </a:buClr>
              <a:buSzPts val="1100"/>
              <a:buFont typeface="Arial"/>
              <a:buNone/>
            </a:pPr>
            <a:r>
              <a:rPr lang="es" sz="1600">
                <a:solidFill>
                  <a:schemeClr val="dk2"/>
                </a:solidFill>
              </a:rPr>
              <a:t>- Density plot showing the distribution of the chromosome coordinates (start and end) for LINE and ERV  retrotransposons</a:t>
            </a:r>
            <a:endParaRPr sz="1600">
              <a:solidFill>
                <a:schemeClr val="dk2"/>
              </a:solidFill>
            </a:endParaRPr>
          </a:p>
          <a:p>
            <a:pPr indent="0" lvl="0" marL="0" rtl="0">
              <a:lnSpc>
                <a:spcPct val="90000"/>
              </a:lnSpc>
              <a:spcBef>
                <a:spcPts val="1000"/>
              </a:spcBef>
              <a:spcAft>
                <a:spcPts val="0"/>
              </a:spcAft>
              <a:buClr>
                <a:schemeClr val="dk2"/>
              </a:buClr>
              <a:buSzPts val="1100"/>
              <a:buFont typeface="Arial"/>
              <a:buNone/>
            </a:pPr>
            <a:r>
              <a:rPr lang="es" sz="1600">
                <a:solidFill>
                  <a:schemeClr val="dk2"/>
                </a:solidFill>
              </a:rPr>
              <a:t>- </a:t>
            </a:r>
            <a:r>
              <a:rPr i="1" lang="es" sz="1600">
                <a:solidFill>
                  <a:schemeClr val="dk2"/>
                </a:solidFill>
              </a:rPr>
              <a:t>kpPlotDensity </a:t>
            </a:r>
            <a:r>
              <a:rPr lang="es" sz="1600">
                <a:solidFill>
                  <a:schemeClr val="dk2"/>
                </a:solidFill>
              </a:rPr>
              <a:t>function computes and plots the densities of the features along the genome.</a:t>
            </a:r>
            <a:endParaRPr sz="1600">
              <a:solidFill>
                <a:schemeClr val="dk2"/>
              </a:solidFill>
            </a:endParaRPr>
          </a:p>
          <a:p>
            <a:pPr indent="0" lvl="0" marL="0" rtl="0">
              <a:lnSpc>
                <a:spcPct val="90000"/>
              </a:lnSpc>
              <a:spcBef>
                <a:spcPts val="1000"/>
              </a:spcBef>
              <a:spcAft>
                <a:spcPts val="0"/>
              </a:spcAft>
              <a:buClr>
                <a:schemeClr val="dk2"/>
              </a:buClr>
              <a:buSzPts val="1100"/>
              <a:buFont typeface="Arial"/>
              <a:buNone/>
            </a:pPr>
            <a:r>
              <a:t/>
            </a:r>
            <a:endParaRPr sz="1600">
              <a:solidFill>
                <a:schemeClr val="dk2"/>
              </a:solidFill>
            </a:endParaRPr>
          </a:p>
          <a:p>
            <a:pPr indent="0" lvl="0" marL="0" rtl="0">
              <a:lnSpc>
                <a:spcPct val="90000"/>
              </a:lnSpc>
              <a:spcBef>
                <a:spcPts val="1000"/>
              </a:spcBef>
              <a:spcAft>
                <a:spcPts val="0"/>
              </a:spcAft>
              <a:buClr>
                <a:schemeClr val="dk2"/>
              </a:buClr>
              <a:buSzPts val="1100"/>
              <a:buFont typeface="Arial"/>
              <a:buNone/>
            </a:pPr>
            <a:r>
              <a:t/>
            </a:r>
            <a:endParaRPr sz="1600">
              <a:solidFill>
                <a:schemeClr val="dk2"/>
              </a:solidFill>
            </a:endParaRPr>
          </a:p>
          <a:p>
            <a:pPr indent="0" lvl="0" marL="0" rtl="0">
              <a:spcBef>
                <a:spcPts val="0"/>
              </a:spcBef>
              <a:spcAft>
                <a:spcPts val="1600"/>
              </a:spcAft>
              <a:buNone/>
            </a:pPr>
            <a:r>
              <a:t/>
            </a:r>
            <a:endParaRPr/>
          </a:p>
        </p:txBody>
      </p:sp>
      <p:pic>
        <p:nvPicPr>
          <p:cNvPr id="185" name="Shape 185"/>
          <p:cNvPicPr preferRelativeResize="0"/>
          <p:nvPr/>
        </p:nvPicPr>
        <p:blipFill>
          <a:blip r:embed="rId3">
            <a:alphaModFix/>
          </a:blip>
          <a:stretch>
            <a:fillRect/>
          </a:stretch>
        </p:blipFill>
        <p:spPr>
          <a:xfrm>
            <a:off x="7642150" y="158688"/>
            <a:ext cx="895350" cy="695325"/>
          </a:xfrm>
          <a:prstGeom prst="rect">
            <a:avLst/>
          </a:prstGeom>
          <a:noFill/>
          <a:ln>
            <a:noFill/>
          </a:ln>
        </p:spPr>
      </p:pic>
      <p:pic>
        <p:nvPicPr>
          <p:cNvPr id="186" name="Shape 186"/>
          <p:cNvPicPr preferRelativeResize="0"/>
          <p:nvPr/>
        </p:nvPicPr>
        <p:blipFill>
          <a:blip r:embed="rId4">
            <a:alphaModFix/>
          </a:blip>
          <a:stretch>
            <a:fillRect/>
          </a:stretch>
        </p:blipFill>
        <p:spPr>
          <a:xfrm>
            <a:off x="446174" y="1068425"/>
            <a:ext cx="4322640" cy="3827425"/>
          </a:xfrm>
          <a:prstGeom prst="rect">
            <a:avLst/>
          </a:prstGeom>
          <a:noFill/>
          <a:ln cap="flat" cmpd="sng" w="28575">
            <a:solidFill>
              <a:schemeClr val="dk1"/>
            </a:solidFill>
            <a:prstDash val="solid"/>
            <a:round/>
            <a:headEnd len="med" w="med" type="none"/>
            <a:tailEnd len="med" w="med"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Shape 191"/>
          <p:cNvSpPr txBox="1"/>
          <p:nvPr>
            <p:ph type="title"/>
          </p:nvPr>
        </p:nvSpPr>
        <p:spPr>
          <a:xfrm>
            <a:off x="249900" y="271925"/>
            <a:ext cx="8520600" cy="623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cariofunctions.R </a:t>
            </a:r>
            <a:endParaRPr/>
          </a:p>
        </p:txBody>
      </p:sp>
      <p:pic>
        <p:nvPicPr>
          <p:cNvPr id="192" name="Shape 192"/>
          <p:cNvPicPr preferRelativeResize="0"/>
          <p:nvPr/>
        </p:nvPicPr>
        <p:blipFill>
          <a:blip r:embed="rId3">
            <a:alphaModFix/>
          </a:blip>
          <a:stretch>
            <a:fillRect/>
          </a:stretch>
        </p:blipFill>
        <p:spPr>
          <a:xfrm>
            <a:off x="311700" y="1867775"/>
            <a:ext cx="5124050" cy="1156800"/>
          </a:xfrm>
          <a:prstGeom prst="rect">
            <a:avLst/>
          </a:prstGeom>
          <a:noFill/>
          <a:ln cap="flat" cmpd="sng" w="28575">
            <a:solidFill>
              <a:schemeClr val="dk1"/>
            </a:solidFill>
            <a:prstDash val="solid"/>
            <a:round/>
            <a:headEnd len="med" w="med" type="none"/>
            <a:tailEnd len="med" w="med" type="none"/>
          </a:ln>
        </p:spPr>
      </p:pic>
      <p:pic>
        <p:nvPicPr>
          <p:cNvPr id="193" name="Shape 193"/>
          <p:cNvPicPr preferRelativeResize="0"/>
          <p:nvPr/>
        </p:nvPicPr>
        <p:blipFill>
          <a:blip r:embed="rId4">
            <a:alphaModFix/>
          </a:blip>
          <a:stretch>
            <a:fillRect/>
          </a:stretch>
        </p:blipFill>
        <p:spPr>
          <a:xfrm>
            <a:off x="311700" y="3296150"/>
            <a:ext cx="5124050" cy="1673725"/>
          </a:xfrm>
          <a:prstGeom prst="rect">
            <a:avLst/>
          </a:prstGeom>
          <a:noFill/>
          <a:ln cap="flat" cmpd="sng" w="28575">
            <a:solidFill>
              <a:schemeClr val="dk1"/>
            </a:solidFill>
            <a:prstDash val="solid"/>
            <a:round/>
            <a:headEnd len="med" w="med" type="none"/>
            <a:tailEnd len="med" w="med" type="none"/>
          </a:ln>
        </p:spPr>
      </p:pic>
      <p:sp>
        <p:nvSpPr>
          <p:cNvPr id="194" name="Shape 194"/>
          <p:cNvSpPr/>
          <p:nvPr/>
        </p:nvSpPr>
        <p:spPr>
          <a:xfrm>
            <a:off x="5435750" y="2298750"/>
            <a:ext cx="2069100" cy="1765200"/>
          </a:xfrm>
          <a:prstGeom prst="bracePair">
            <a:avLst/>
          </a:prstGeom>
          <a:noFill/>
          <a:ln cap="flat" cmpd="sng" w="28575">
            <a:solidFill>
              <a:schemeClr val="dk1"/>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95" name="Shape 195"/>
          <p:cNvPicPr preferRelativeResize="0"/>
          <p:nvPr/>
        </p:nvPicPr>
        <p:blipFill>
          <a:blip r:embed="rId5">
            <a:alphaModFix/>
          </a:blip>
          <a:stretch>
            <a:fillRect/>
          </a:stretch>
        </p:blipFill>
        <p:spPr>
          <a:xfrm>
            <a:off x="7610050" y="2742825"/>
            <a:ext cx="1273425" cy="877050"/>
          </a:xfrm>
          <a:prstGeom prst="rect">
            <a:avLst/>
          </a:prstGeom>
          <a:noFill/>
          <a:ln>
            <a:noFill/>
          </a:ln>
        </p:spPr>
      </p:pic>
      <p:pic>
        <p:nvPicPr>
          <p:cNvPr id="196" name="Shape 196"/>
          <p:cNvPicPr preferRelativeResize="0"/>
          <p:nvPr/>
        </p:nvPicPr>
        <p:blipFill>
          <a:blip r:embed="rId6">
            <a:alphaModFix/>
          </a:blip>
          <a:stretch>
            <a:fillRect/>
          </a:stretch>
        </p:blipFill>
        <p:spPr>
          <a:xfrm>
            <a:off x="5864213" y="2575274"/>
            <a:ext cx="1212175" cy="1212175"/>
          </a:xfrm>
          <a:prstGeom prst="rect">
            <a:avLst/>
          </a:prstGeom>
          <a:noFill/>
          <a:ln>
            <a:noFill/>
          </a:ln>
        </p:spPr>
      </p:pic>
      <p:pic>
        <p:nvPicPr>
          <p:cNvPr id="197" name="Shape 197"/>
          <p:cNvPicPr preferRelativeResize="0"/>
          <p:nvPr/>
        </p:nvPicPr>
        <p:blipFill>
          <a:blip r:embed="rId7">
            <a:alphaModFix/>
          </a:blip>
          <a:stretch>
            <a:fillRect/>
          </a:stretch>
        </p:blipFill>
        <p:spPr>
          <a:xfrm>
            <a:off x="4627113" y="439175"/>
            <a:ext cx="4143375" cy="971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Shape 202"/>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MSRetroFinder</a:t>
            </a:r>
            <a:endParaRPr/>
          </a:p>
        </p:txBody>
      </p:sp>
      <p:sp>
        <p:nvSpPr>
          <p:cNvPr id="203" name="Shape 20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Clr>
                <a:srgbClr val="000000"/>
              </a:buClr>
              <a:buSzPts val="1100"/>
              <a:buFont typeface="Arial"/>
              <a:buNone/>
            </a:pPr>
            <a:r>
              <a:rPr lang="es" sz="1600">
                <a:solidFill>
                  <a:schemeClr val="dk2"/>
                </a:solidFill>
              </a:rPr>
              <a:t>Small tool that allows to upload mzIdentML or mzTab files and performance a comparison of all the peptide identifications in those files against the RETROtransposon database and search if there is any match.</a:t>
            </a:r>
            <a:endParaRPr sz="1600">
              <a:solidFill>
                <a:srgbClr val="000000"/>
              </a:solidFill>
            </a:endParaRPr>
          </a:p>
        </p:txBody>
      </p:sp>
      <p:sp>
        <p:nvSpPr>
          <p:cNvPr id="204" name="Shape 204"/>
          <p:cNvSpPr txBox="1"/>
          <p:nvPr/>
        </p:nvSpPr>
        <p:spPr>
          <a:xfrm>
            <a:off x="36000" y="2323950"/>
            <a:ext cx="3175800" cy="80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t>mzIdentML and MzTab files</a:t>
            </a:r>
            <a:endParaRPr sz="1800"/>
          </a:p>
          <a:p>
            <a:pPr indent="0" lvl="0" marL="0" rtl="0" algn="ctr">
              <a:spcBef>
                <a:spcPts val="0"/>
              </a:spcBef>
              <a:spcAft>
                <a:spcPts val="0"/>
              </a:spcAft>
              <a:buNone/>
            </a:pPr>
            <a:r>
              <a:rPr lang="es" sz="1800"/>
              <a:t>Peptide Identifications</a:t>
            </a:r>
            <a:endParaRPr sz="1800"/>
          </a:p>
        </p:txBody>
      </p:sp>
      <p:pic>
        <p:nvPicPr>
          <p:cNvPr id="205" name="Shape 205"/>
          <p:cNvPicPr preferRelativeResize="0"/>
          <p:nvPr/>
        </p:nvPicPr>
        <p:blipFill>
          <a:blip r:embed="rId3">
            <a:alphaModFix/>
          </a:blip>
          <a:stretch>
            <a:fillRect/>
          </a:stretch>
        </p:blipFill>
        <p:spPr>
          <a:xfrm>
            <a:off x="870625" y="3124344"/>
            <a:ext cx="1506550" cy="929025"/>
          </a:xfrm>
          <a:prstGeom prst="rect">
            <a:avLst/>
          </a:prstGeom>
          <a:noFill/>
          <a:ln>
            <a:noFill/>
          </a:ln>
        </p:spPr>
      </p:pic>
      <p:cxnSp>
        <p:nvCxnSpPr>
          <p:cNvPr id="206" name="Shape 206"/>
          <p:cNvCxnSpPr/>
          <p:nvPr/>
        </p:nvCxnSpPr>
        <p:spPr>
          <a:xfrm>
            <a:off x="2832377" y="3199188"/>
            <a:ext cx="641100" cy="12600"/>
          </a:xfrm>
          <a:prstGeom prst="straightConnector1">
            <a:avLst/>
          </a:prstGeom>
          <a:noFill/>
          <a:ln cap="flat" cmpd="sng" w="28575">
            <a:solidFill>
              <a:schemeClr val="dk1"/>
            </a:solidFill>
            <a:prstDash val="solid"/>
            <a:round/>
            <a:headEnd len="lg" w="lg" type="none"/>
            <a:tailEnd len="lg" w="lg" type="triangle"/>
          </a:ln>
        </p:spPr>
      </p:cxnSp>
      <p:pic>
        <p:nvPicPr>
          <p:cNvPr id="207" name="Shape 207"/>
          <p:cNvPicPr preferRelativeResize="0"/>
          <p:nvPr/>
        </p:nvPicPr>
        <p:blipFill>
          <a:blip r:embed="rId4">
            <a:alphaModFix/>
          </a:blip>
          <a:stretch>
            <a:fillRect/>
          </a:stretch>
        </p:blipFill>
        <p:spPr>
          <a:xfrm>
            <a:off x="3617825" y="2867350"/>
            <a:ext cx="2358775" cy="676275"/>
          </a:xfrm>
          <a:prstGeom prst="rect">
            <a:avLst/>
          </a:prstGeom>
          <a:noFill/>
          <a:ln>
            <a:noFill/>
          </a:ln>
        </p:spPr>
      </p:pic>
      <p:cxnSp>
        <p:nvCxnSpPr>
          <p:cNvPr id="208" name="Shape 208"/>
          <p:cNvCxnSpPr/>
          <p:nvPr/>
        </p:nvCxnSpPr>
        <p:spPr>
          <a:xfrm flipH="1" rot="10800000">
            <a:off x="6210127" y="2620063"/>
            <a:ext cx="758100" cy="417600"/>
          </a:xfrm>
          <a:prstGeom prst="straightConnector1">
            <a:avLst/>
          </a:prstGeom>
          <a:noFill/>
          <a:ln cap="flat" cmpd="sng" w="28575">
            <a:solidFill>
              <a:schemeClr val="dk1"/>
            </a:solidFill>
            <a:prstDash val="solid"/>
            <a:round/>
            <a:headEnd len="lg" w="lg" type="none"/>
            <a:tailEnd len="lg" w="lg" type="triangle"/>
          </a:ln>
        </p:spPr>
      </p:cxnSp>
      <p:cxnSp>
        <p:nvCxnSpPr>
          <p:cNvPr id="209" name="Shape 209"/>
          <p:cNvCxnSpPr/>
          <p:nvPr/>
        </p:nvCxnSpPr>
        <p:spPr>
          <a:xfrm>
            <a:off x="6239227" y="3375113"/>
            <a:ext cx="749400" cy="500700"/>
          </a:xfrm>
          <a:prstGeom prst="straightConnector1">
            <a:avLst/>
          </a:prstGeom>
          <a:noFill/>
          <a:ln cap="flat" cmpd="sng" w="28575">
            <a:solidFill>
              <a:schemeClr val="dk1"/>
            </a:solidFill>
            <a:prstDash val="solid"/>
            <a:round/>
            <a:headEnd len="lg" w="lg" type="none"/>
            <a:tailEnd len="lg" w="lg" type="triangle"/>
          </a:ln>
        </p:spPr>
      </p:cxnSp>
      <p:sp>
        <p:nvSpPr>
          <p:cNvPr id="210" name="Shape 210"/>
          <p:cNvSpPr txBox="1"/>
          <p:nvPr/>
        </p:nvSpPr>
        <p:spPr>
          <a:xfrm>
            <a:off x="6968225" y="2323950"/>
            <a:ext cx="1971600" cy="62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t>Query not found</a:t>
            </a:r>
            <a:endParaRPr sz="1800"/>
          </a:p>
        </p:txBody>
      </p:sp>
      <p:sp>
        <p:nvSpPr>
          <p:cNvPr id="211" name="Shape 211"/>
          <p:cNvSpPr txBox="1"/>
          <p:nvPr/>
        </p:nvSpPr>
        <p:spPr>
          <a:xfrm>
            <a:off x="6968225" y="3616050"/>
            <a:ext cx="1971600" cy="62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t>MSRetroFinder</a:t>
            </a:r>
            <a:endParaRPr sz="1800"/>
          </a:p>
          <a:p>
            <a:pPr indent="0" lvl="0" marL="0" rtl="0" algn="ctr">
              <a:spcBef>
                <a:spcPts val="0"/>
              </a:spcBef>
              <a:spcAft>
                <a:spcPts val="0"/>
              </a:spcAft>
              <a:buNone/>
            </a:pPr>
            <a:r>
              <a:rPr lang="es" sz="1800"/>
              <a:t>ATLAS</a:t>
            </a:r>
            <a:endParaRPr sz="1800"/>
          </a:p>
        </p:txBody>
      </p:sp>
      <p:cxnSp>
        <p:nvCxnSpPr>
          <p:cNvPr id="212" name="Shape 212"/>
          <p:cNvCxnSpPr/>
          <p:nvPr/>
        </p:nvCxnSpPr>
        <p:spPr>
          <a:xfrm flipH="1" rot="10800000">
            <a:off x="1623975" y="4660425"/>
            <a:ext cx="6320700" cy="300"/>
          </a:xfrm>
          <a:prstGeom prst="straightConnector1">
            <a:avLst/>
          </a:prstGeom>
          <a:noFill/>
          <a:ln cap="flat" cmpd="sng" w="28575">
            <a:solidFill>
              <a:schemeClr val="dk1"/>
            </a:solidFill>
            <a:prstDash val="solid"/>
            <a:round/>
            <a:headEnd len="lg" w="lg" type="none"/>
            <a:tailEnd len="lg" w="lg" type="none"/>
          </a:ln>
        </p:spPr>
      </p:cxnSp>
      <p:cxnSp>
        <p:nvCxnSpPr>
          <p:cNvPr id="213" name="Shape 213"/>
          <p:cNvCxnSpPr/>
          <p:nvPr/>
        </p:nvCxnSpPr>
        <p:spPr>
          <a:xfrm rot="10800000">
            <a:off x="1623975" y="4053369"/>
            <a:ext cx="6000" cy="631200"/>
          </a:xfrm>
          <a:prstGeom prst="straightConnector1">
            <a:avLst/>
          </a:prstGeom>
          <a:noFill/>
          <a:ln cap="flat" cmpd="sng" w="28575">
            <a:solidFill>
              <a:schemeClr val="dk1"/>
            </a:solidFill>
            <a:prstDash val="solid"/>
            <a:round/>
            <a:headEnd len="lg" w="lg" type="none"/>
            <a:tailEnd len="lg" w="lg" type="none"/>
          </a:ln>
        </p:spPr>
      </p:cxnSp>
      <p:cxnSp>
        <p:nvCxnSpPr>
          <p:cNvPr id="214" name="Shape 214"/>
          <p:cNvCxnSpPr>
            <a:endCxn id="211" idx="2"/>
          </p:cNvCxnSpPr>
          <p:nvPr/>
        </p:nvCxnSpPr>
        <p:spPr>
          <a:xfrm flipH="1" rot="10800000">
            <a:off x="7944725" y="4239450"/>
            <a:ext cx="9300" cy="413400"/>
          </a:xfrm>
          <a:prstGeom prst="straightConnector1">
            <a:avLst/>
          </a:prstGeom>
          <a:noFill/>
          <a:ln cap="flat" cmpd="sng" w="28575">
            <a:solidFill>
              <a:schemeClr val="dk1"/>
            </a:solidFill>
            <a:prstDash val="solid"/>
            <a:round/>
            <a:headEnd len="lg" w="lg" type="none"/>
            <a:tailEnd len="lg" w="lg" type="triangle"/>
          </a:ln>
        </p:spPr>
      </p:cxnSp>
      <p:cxnSp>
        <p:nvCxnSpPr>
          <p:cNvPr id="215" name="Shape 215"/>
          <p:cNvCxnSpPr/>
          <p:nvPr/>
        </p:nvCxnSpPr>
        <p:spPr>
          <a:xfrm rot="10800000">
            <a:off x="7944725" y="3271994"/>
            <a:ext cx="12300" cy="393000"/>
          </a:xfrm>
          <a:prstGeom prst="straightConnector1">
            <a:avLst/>
          </a:prstGeom>
          <a:noFill/>
          <a:ln cap="flat" cmpd="sng" w="28575">
            <a:solidFill>
              <a:schemeClr val="dk1"/>
            </a:solidFill>
            <a:prstDash val="solid"/>
            <a:round/>
            <a:headEnd len="lg" w="lg" type="none"/>
            <a:tailEnd len="lg" w="lg" type="none"/>
          </a:ln>
        </p:spPr>
      </p:cxnSp>
      <p:cxnSp>
        <p:nvCxnSpPr>
          <p:cNvPr id="216" name="Shape 216"/>
          <p:cNvCxnSpPr/>
          <p:nvPr/>
        </p:nvCxnSpPr>
        <p:spPr>
          <a:xfrm rot="10800000">
            <a:off x="6314777" y="3260088"/>
            <a:ext cx="1629900" cy="15300"/>
          </a:xfrm>
          <a:prstGeom prst="straightConnector1">
            <a:avLst/>
          </a:prstGeom>
          <a:noFill/>
          <a:ln cap="flat" cmpd="sng" w="28575">
            <a:solidFill>
              <a:schemeClr val="dk1"/>
            </a:solidFill>
            <a:prstDash val="solid"/>
            <a:round/>
            <a:headEnd len="lg" w="lg" type="none"/>
            <a:tailEnd len="lg" w="lg"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Shape 221"/>
          <p:cNvSpPr txBox="1"/>
          <p:nvPr>
            <p:ph type="title"/>
          </p:nvPr>
        </p:nvSpPr>
        <p:spPr>
          <a:xfrm>
            <a:off x="311700" y="119025"/>
            <a:ext cx="8520600" cy="623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mzIdentML and mzTab</a:t>
            </a:r>
            <a:endParaRPr/>
          </a:p>
        </p:txBody>
      </p:sp>
      <p:sp>
        <p:nvSpPr>
          <p:cNvPr id="222" name="Shape 222"/>
          <p:cNvSpPr txBox="1"/>
          <p:nvPr/>
        </p:nvSpPr>
        <p:spPr>
          <a:xfrm>
            <a:off x="603475" y="677325"/>
            <a:ext cx="3175800" cy="80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t>mzIdentML </a:t>
            </a:r>
            <a:endParaRPr sz="2400"/>
          </a:p>
        </p:txBody>
      </p:sp>
      <p:sp>
        <p:nvSpPr>
          <p:cNvPr id="223" name="Shape 223"/>
          <p:cNvSpPr txBox="1"/>
          <p:nvPr/>
        </p:nvSpPr>
        <p:spPr>
          <a:xfrm>
            <a:off x="4993825" y="677325"/>
            <a:ext cx="3175800" cy="80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t>mzTab</a:t>
            </a:r>
            <a:endParaRPr sz="2400"/>
          </a:p>
        </p:txBody>
      </p:sp>
      <p:pic>
        <p:nvPicPr>
          <p:cNvPr id="224" name="Shape 224"/>
          <p:cNvPicPr preferRelativeResize="0"/>
          <p:nvPr/>
        </p:nvPicPr>
        <p:blipFill>
          <a:blip r:embed="rId3">
            <a:alphaModFix/>
          </a:blip>
          <a:stretch>
            <a:fillRect/>
          </a:stretch>
        </p:blipFill>
        <p:spPr>
          <a:xfrm>
            <a:off x="224850" y="1284550"/>
            <a:ext cx="4447775" cy="2825150"/>
          </a:xfrm>
          <a:prstGeom prst="rect">
            <a:avLst/>
          </a:prstGeom>
          <a:noFill/>
          <a:ln>
            <a:noFill/>
          </a:ln>
        </p:spPr>
      </p:pic>
      <p:pic>
        <p:nvPicPr>
          <p:cNvPr id="225" name="Shape 225"/>
          <p:cNvPicPr preferRelativeResize="0"/>
          <p:nvPr/>
        </p:nvPicPr>
        <p:blipFill>
          <a:blip r:embed="rId4">
            <a:alphaModFix/>
          </a:blip>
          <a:stretch>
            <a:fillRect/>
          </a:stretch>
        </p:blipFill>
        <p:spPr>
          <a:xfrm>
            <a:off x="5295875" y="1284550"/>
            <a:ext cx="3204561" cy="2825150"/>
          </a:xfrm>
          <a:prstGeom prst="rect">
            <a:avLst/>
          </a:prstGeom>
          <a:noFill/>
          <a:ln>
            <a:noFill/>
          </a:ln>
        </p:spPr>
      </p:pic>
      <p:sp>
        <p:nvSpPr>
          <p:cNvPr id="226" name="Shape 226"/>
          <p:cNvSpPr/>
          <p:nvPr/>
        </p:nvSpPr>
        <p:spPr>
          <a:xfrm>
            <a:off x="2728700" y="3006400"/>
            <a:ext cx="1207500" cy="623400"/>
          </a:xfrm>
          <a:prstGeom prst="rect">
            <a:avLst/>
          </a:prstGeom>
          <a:noFill/>
          <a:ln cap="flat" cmpd="sng" w="38100">
            <a:solidFill>
              <a:schemeClr val="dk1"/>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7" name="Shape 227"/>
          <p:cNvSpPr/>
          <p:nvPr/>
        </p:nvSpPr>
        <p:spPr>
          <a:xfrm>
            <a:off x="5452850" y="2881100"/>
            <a:ext cx="2817900" cy="623400"/>
          </a:xfrm>
          <a:prstGeom prst="rect">
            <a:avLst/>
          </a:prstGeom>
          <a:noFill/>
          <a:ln cap="flat" cmpd="sng" w="38100">
            <a:solidFill>
              <a:schemeClr val="dk1"/>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228" name="Shape 228"/>
          <p:cNvCxnSpPr>
            <a:stCxn id="226" idx="2"/>
          </p:cNvCxnSpPr>
          <p:nvPr/>
        </p:nvCxnSpPr>
        <p:spPr>
          <a:xfrm>
            <a:off x="3332450" y="3629800"/>
            <a:ext cx="12000" cy="789300"/>
          </a:xfrm>
          <a:prstGeom prst="straightConnector1">
            <a:avLst/>
          </a:prstGeom>
          <a:noFill/>
          <a:ln cap="flat" cmpd="sng" w="28575">
            <a:solidFill>
              <a:schemeClr val="dk1"/>
            </a:solidFill>
            <a:prstDash val="solid"/>
            <a:round/>
            <a:headEnd len="lg" w="lg" type="none"/>
            <a:tailEnd len="lg" w="lg" type="triangle"/>
          </a:ln>
        </p:spPr>
      </p:cxnSp>
      <p:cxnSp>
        <p:nvCxnSpPr>
          <p:cNvPr id="229" name="Shape 229"/>
          <p:cNvCxnSpPr/>
          <p:nvPr/>
        </p:nvCxnSpPr>
        <p:spPr>
          <a:xfrm>
            <a:off x="7487050" y="3504500"/>
            <a:ext cx="14400" cy="926700"/>
          </a:xfrm>
          <a:prstGeom prst="straightConnector1">
            <a:avLst/>
          </a:prstGeom>
          <a:noFill/>
          <a:ln cap="flat" cmpd="sng" w="28575">
            <a:solidFill>
              <a:schemeClr val="dk1"/>
            </a:solidFill>
            <a:prstDash val="solid"/>
            <a:round/>
            <a:headEnd len="lg" w="lg" type="none"/>
            <a:tailEnd len="lg" w="lg" type="triangle"/>
          </a:ln>
        </p:spPr>
      </p:cxnSp>
      <p:sp>
        <p:nvSpPr>
          <p:cNvPr id="230" name="Shape 230"/>
          <p:cNvSpPr txBox="1"/>
          <p:nvPr/>
        </p:nvSpPr>
        <p:spPr>
          <a:xfrm>
            <a:off x="1744550" y="4431200"/>
            <a:ext cx="3175800" cy="55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t>Pyteomics </a:t>
            </a:r>
            <a:endParaRPr sz="2400"/>
          </a:p>
        </p:txBody>
      </p:sp>
      <p:sp>
        <p:nvSpPr>
          <p:cNvPr id="231" name="Shape 231"/>
          <p:cNvSpPr txBox="1"/>
          <p:nvPr/>
        </p:nvSpPr>
        <p:spPr>
          <a:xfrm>
            <a:off x="5275100" y="4431200"/>
            <a:ext cx="3175800" cy="55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t>Regular Expressions</a:t>
            </a:r>
            <a:endParaRPr sz="2400"/>
          </a:p>
        </p:txBody>
      </p:sp>
      <p:sp>
        <p:nvSpPr>
          <p:cNvPr id="232" name="Shape 232"/>
          <p:cNvSpPr txBox="1"/>
          <p:nvPr/>
        </p:nvSpPr>
        <p:spPr>
          <a:xfrm>
            <a:off x="311700" y="4109700"/>
            <a:ext cx="1980900" cy="489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s"/>
              <a:t>Jones, et al.</a:t>
            </a:r>
            <a:r>
              <a:rPr i="1" lang="es"/>
              <a:t>, 2012.</a:t>
            </a:r>
            <a:endParaRPr i="1"/>
          </a:p>
        </p:txBody>
      </p:sp>
      <p:sp>
        <p:nvSpPr>
          <p:cNvPr id="233" name="Shape 233"/>
          <p:cNvSpPr txBox="1"/>
          <p:nvPr/>
        </p:nvSpPr>
        <p:spPr>
          <a:xfrm>
            <a:off x="5377550" y="4109700"/>
            <a:ext cx="2124000" cy="489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s"/>
              <a:t>Griss &amp; Vizcaino, 2014.</a:t>
            </a:r>
            <a:endParaRPr i="1"/>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Shape 238"/>
          <p:cNvSpPr txBox="1"/>
          <p:nvPr>
            <p:ph type="title"/>
          </p:nvPr>
        </p:nvSpPr>
        <p:spPr>
          <a:xfrm>
            <a:off x="311700" y="258000"/>
            <a:ext cx="8520600" cy="623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massapp.py</a:t>
            </a:r>
            <a:endParaRPr/>
          </a:p>
        </p:txBody>
      </p:sp>
      <p:pic>
        <p:nvPicPr>
          <p:cNvPr id="239" name="Shape 239"/>
          <p:cNvPicPr preferRelativeResize="0"/>
          <p:nvPr/>
        </p:nvPicPr>
        <p:blipFill>
          <a:blip r:embed="rId3">
            <a:alphaModFix/>
          </a:blip>
          <a:stretch>
            <a:fillRect/>
          </a:stretch>
        </p:blipFill>
        <p:spPr>
          <a:xfrm>
            <a:off x="528638" y="967213"/>
            <a:ext cx="8086725" cy="1876425"/>
          </a:xfrm>
          <a:prstGeom prst="rect">
            <a:avLst/>
          </a:prstGeom>
          <a:noFill/>
          <a:ln cap="flat" cmpd="sng" w="28575">
            <a:solidFill>
              <a:schemeClr val="dk1"/>
            </a:solidFill>
            <a:prstDash val="solid"/>
            <a:round/>
            <a:headEnd len="med" w="med" type="none"/>
            <a:tailEnd len="med" w="med" type="none"/>
          </a:ln>
        </p:spPr>
      </p:pic>
      <p:pic>
        <p:nvPicPr>
          <p:cNvPr id="240" name="Shape 240"/>
          <p:cNvPicPr preferRelativeResize="0"/>
          <p:nvPr/>
        </p:nvPicPr>
        <p:blipFill>
          <a:blip r:embed="rId4">
            <a:alphaModFix/>
          </a:blip>
          <a:stretch>
            <a:fillRect/>
          </a:stretch>
        </p:blipFill>
        <p:spPr>
          <a:xfrm>
            <a:off x="528650" y="3011288"/>
            <a:ext cx="7188686" cy="1995062"/>
          </a:xfrm>
          <a:prstGeom prst="rect">
            <a:avLst/>
          </a:prstGeom>
          <a:noFill/>
          <a:ln cap="flat" cmpd="sng" w="28575">
            <a:solidFill>
              <a:schemeClr val="dk1"/>
            </a:solidFill>
            <a:prstDash val="solid"/>
            <a:round/>
            <a:headEnd len="med" w="med" type="none"/>
            <a:tailEnd len="med" w="med" type="none"/>
          </a:ln>
        </p:spPr>
      </p:pic>
      <p:cxnSp>
        <p:nvCxnSpPr>
          <p:cNvPr id="241" name="Shape 241"/>
          <p:cNvCxnSpPr/>
          <p:nvPr/>
        </p:nvCxnSpPr>
        <p:spPr>
          <a:xfrm>
            <a:off x="1063775" y="2525000"/>
            <a:ext cx="5400600" cy="0"/>
          </a:xfrm>
          <a:prstGeom prst="straightConnector1">
            <a:avLst/>
          </a:prstGeom>
          <a:noFill/>
          <a:ln cap="flat" cmpd="sng" w="28575">
            <a:solidFill>
              <a:schemeClr val="dk1"/>
            </a:solidFill>
            <a:prstDash val="solid"/>
            <a:round/>
            <a:headEnd len="lg" w="lg" type="none"/>
            <a:tailEnd len="lg" w="lg" type="none"/>
          </a:ln>
        </p:spPr>
      </p:cxnSp>
      <p:cxnSp>
        <p:nvCxnSpPr>
          <p:cNvPr id="242" name="Shape 242"/>
          <p:cNvCxnSpPr/>
          <p:nvPr/>
        </p:nvCxnSpPr>
        <p:spPr>
          <a:xfrm flipH="1" rot="10800000">
            <a:off x="795350" y="3378475"/>
            <a:ext cx="6849900" cy="12000"/>
          </a:xfrm>
          <a:prstGeom prst="straightConnector1">
            <a:avLst/>
          </a:prstGeom>
          <a:noFill/>
          <a:ln cap="flat" cmpd="sng" w="28575">
            <a:solidFill>
              <a:schemeClr val="dk1"/>
            </a:solidFill>
            <a:prstDash val="solid"/>
            <a:round/>
            <a:headEnd len="lg" w="lg" type="none"/>
            <a:tailEnd len="lg" w="lg"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Shape 24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Requirement and Installations </a:t>
            </a:r>
            <a:endParaRPr/>
          </a:p>
        </p:txBody>
      </p:sp>
      <p:sp>
        <p:nvSpPr>
          <p:cNvPr id="248" name="Shape 248"/>
          <p:cNvSpPr txBox="1"/>
          <p:nvPr>
            <p:ph idx="1" type="body"/>
          </p:nvPr>
        </p:nvSpPr>
        <p:spPr>
          <a:xfrm>
            <a:off x="311700" y="1189575"/>
            <a:ext cx="8456100" cy="3607800"/>
          </a:xfrm>
          <a:prstGeom prst="rect">
            <a:avLst/>
          </a:prstGeom>
          <a:ln cap="flat" cmpd="sng" w="9525">
            <a:solidFill>
              <a:srgbClr val="B7B7B7"/>
            </a:solidFill>
            <a:prstDash val="solid"/>
            <a:round/>
            <a:headEnd len="med" w="med" type="none"/>
            <a:tailEnd len="med" w="med" type="none"/>
          </a:ln>
        </p:spPr>
        <p:txBody>
          <a:bodyPr anchorCtr="0" anchor="t" bIns="91425" lIns="91425" spcFirstLastPara="1" rIns="91425" wrap="square" tIns="91425">
            <a:noAutofit/>
          </a:bodyPr>
          <a:lstStyle/>
          <a:p>
            <a:pPr indent="0" lvl="0" marL="0">
              <a:spcBef>
                <a:spcPts val="0"/>
              </a:spcBef>
              <a:spcAft>
                <a:spcPts val="0"/>
              </a:spcAft>
              <a:buClr>
                <a:schemeClr val="dk2"/>
              </a:buClr>
              <a:buSzPts val="1100"/>
              <a:buFont typeface="Arial"/>
              <a:buNone/>
            </a:pPr>
            <a:r>
              <a:rPr lang="es" sz="1400">
                <a:solidFill>
                  <a:srgbClr val="000000"/>
                </a:solidFill>
              </a:rPr>
              <a:t>The following software packages are required to be downloaded and were run in the following</a:t>
            </a:r>
            <a:endParaRPr sz="1400">
              <a:solidFill>
                <a:srgbClr val="000000"/>
              </a:solidFill>
            </a:endParaRPr>
          </a:p>
          <a:p>
            <a:pPr indent="0" lvl="0" marL="0">
              <a:spcBef>
                <a:spcPts val="1600"/>
              </a:spcBef>
              <a:spcAft>
                <a:spcPts val="0"/>
              </a:spcAft>
              <a:buClr>
                <a:schemeClr val="dk2"/>
              </a:buClr>
              <a:buSzPts val="1100"/>
              <a:buFont typeface="Arial"/>
              <a:buNone/>
            </a:pPr>
            <a:r>
              <a:rPr lang="es" sz="1400">
                <a:solidFill>
                  <a:srgbClr val="000000"/>
                </a:solidFill>
              </a:rPr>
              <a:t>order:</a:t>
            </a:r>
            <a:endParaRPr sz="1400">
              <a:solidFill>
                <a:srgbClr val="000000"/>
              </a:solidFill>
            </a:endParaRPr>
          </a:p>
          <a:p>
            <a:pPr indent="0" lvl="0" marL="0">
              <a:spcBef>
                <a:spcPts val="1600"/>
              </a:spcBef>
              <a:spcAft>
                <a:spcPts val="0"/>
              </a:spcAft>
              <a:buClr>
                <a:schemeClr val="dk2"/>
              </a:buClr>
              <a:buSzPts val="1100"/>
              <a:buFont typeface="Arial"/>
              <a:buNone/>
            </a:pPr>
            <a:r>
              <a:rPr lang="es" sz="1400">
                <a:solidFill>
                  <a:srgbClr val="000000"/>
                </a:solidFill>
              </a:rPr>
              <a:t>- PYTHON 2.7.14</a:t>
            </a:r>
            <a:endParaRPr sz="1400">
              <a:solidFill>
                <a:srgbClr val="000000"/>
              </a:solidFill>
            </a:endParaRPr>
          </a:p>
          <a:p>
            <a:pPr indent="0" lvl="0" marL="0">
              <a:spcBef>
                <a:spcPts val="1600"/>
              </a:spcBef>
              <a:spcAft>
                <a:spcPts val="0"/>
              </a:spcAft>
              <a:buClr>
                <a:schemeClr val="dk2"/>
              </a:buClr>
              <a:buSzPts val="1100"/>
              <a:buFont typeface="Arial"/>
              <a:buNone/>
            </a:pPr>
            <a:r>
              <a:rPr lang="es" sz="1400">
                <a:solidFill>
                  <a:srgbClr val="000000"/>
                </a:solidFill>
              </a:rPr>
              <a:t>- R 3.4.1</a:t>
            </a:r>
            <a:endParaRPr sz="1400">
              <a:solidFill>
                <a:srgbClr val="000000"/>
              </a:solidFill>
            </a:endParaRPr>
          </a:p>
          <a:p>
            <a:pPr indent="0" lvl="0" marL="0">
              <a:spcBef>
                <a:spcPts val="1600"/>
              </a:spcBef>
              <a:spcAft>
                <a:spcPts val="0"/>
              </a:spcAft>
              <a:buClr>
                <a:schemeClr val="dk2"/>
              </a:buClr>
              <a:buSzPts val="1100"/>
              <a:buFont typeface="Arial"/>
              <a:buNone/>
            </a:pPr>
            <a:r>
              <a:rPr lang="es" sz="1400">
                <a:solidFill>
                  <a:srgbClr val="000000"/>
                </a:solidFill>
              </a:rPr>
              <a:t>- FLASK (python framework)</a:t>
            </a:r>
            <a:endParaRPr sz="1400">
              <a:solidFill>
                <a:srgbClr val="000000"/>
              </a:solidFill>
            </a:endParaRPr>
          </a:p>
          <a:p>
            <a:pPr indent="0" lvl="0" marL="0">
              <a:spcBef>
                <a:spcPts val="1600"/>
              </a:spcBef>
              <a:spcAft>
                <a:spcPts val="0"/>
              </a:spcAft>
              <a:buClr>
                <a:schemeClr val="dk2"/>
              </a:buClr>
              <a:buSzPts val="1100"/>
              <a:buFont typeface="Arial"/>
              <a:buNone/>
            </a:pPr>
            <a:r>
              <a:rPr lang="es" sz="1400">
                <a:solidFill>
                  <a:srgbClr val="000000"/>
                </a:solidFill>
              </a:rPr>
              <a:t>- RPY2 2.7.0 (python package)</a:t>
            </a:r>
            <a:endParaRPr sz="1400">
              <a:solidFill>
                <a:srgbClr val="000000"/>
              </a:solidFill>
            </a:endParaRPr>
          </a:p>
          <a:p>
            <a:pPr indent="0" lvl="0" marL="0">
              <a:spcBef>
                <a:spcPts val="1600"/>
              </a:spcBef>
              <a:spcAft>
                <a:spcPts val="0"/>
              </a:spcAft>
              <a:buClr>
                <a:schemeClr val="dk2"/>
              </a:buClr>
              <a:buSzPts val="1100"/>
              <a:buFont typeface="Arial"/>
              <a:buNone/>
            </a:pPr>
            <a:r>
              <a:rPr lang="es" sz="1400">
                <a:solidFill>
                  <a:srgbClr val="000000"/>
                </a:solidFill>
              </a:rPr>
              <a:t>- PYTEOMICS (python package)</a:t>
            </a:r>
            <a:endParaRPr sz="1400">
              <a:solidFill>
                <a:srgbClr val="000000"/>
              </a:solidFill>
            </a:endParaRPr>
          </a:p>
          <a:p>
            <a:pPr indent="0" lvl="0" marL="0">
              <a:spcBef>
                <a:spcPts val="1600"/>
              </a:spcBef>
              <a:spcAft>
                <a:spcPts val="0"/>
              </a:spcAft>
              <a:buClr>
                <a:schemeClr val="dk2"/>
              </a:buClr>
              <a:buSzPts val="1100"/>
              <a:buFont typeface="Arial"/>
              <a:buNone/>
            </a:pPr>
            <a:r>
              <a:rPr lang="es" sz="1400">
                <a:solidFill>
                  <a:srgbClr val="000000"/>
                </a:solidFill>
              </a:rPr>
              <a:t>- BIOCLITE, KARYOPLOTER, CROP (R libraries)</a:t>
            </a:r>
            <a:endParaRPr sz="1400">
              <a:solidFill>
                <a:srgbClr val="000000"/>
              </a:solidFill>
            </a:endParaRPr>
          </a:p>
          <a:p>
            <a:pPr indent="0" lvl="0" marL="0">
              <a:spcBef>
                <a:spcPts val="1600"/>
              </a:spcBef>
              <a:spcAft>
                <a:spcPts val="1600"/>
              </a:spcAft>
              <a:buNone/>
            </a:pPr>
            <a:r>
              <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pic>
        <p:nvPicPr>
          <p:cNvPr id="65" name="Shape 65"/>
          <p:cNvPicPr preferRelativeResize="0"/>
          <p:nvPr/>
        </p:nvPicPr>
        <p:blipFill>
          <a:blip r:embed="rId3">
            <a:alphaModFix/>
          </a:blip>
          <a:stretch>
            <a:fillRect/>
          </a:stretch>
        </p:blipFill>
        <p:spPr>
          <a:xfrm>
            <a:off x="1196525" y="584475"/>
            <a:ext cx="6750950" cy="4559025"/>
          </a:xfrm>
          <a:prstGeom prst="rect">
            <a:avLst/>
          </a:prstGeom>
          <a:noFill/>
          <a:ln>
            <a:noFill/>
          </a:ln>
        </p:spPr>
      </p:pic>
      <p:sp>
        <p:nvSpPr>
          <p:cNvPr id="66" name="Shape 66"/>
          <p:cNvSpPr txBox="1"/>
          <p:nvPr>
            <p:ph type="title"/>
          </p:nvPr>
        </p:nvSpPr>
        <p:spPr>
          <a:xfrm>
            <a:off x="241550" y="58625"/>
            <a:ext cx="8520600" cy="623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Software Architecture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Shape 253"/>
          <p:cNvSpPr txBox="1"/>
          <p:nvPr>
            <p:ph type="title"/>
          </p:nvPr>
        </p:nvSpPr>
        <p:spPr>
          <a:xfrm>
            <a:off x="311700" y="222925"/>
            <a:ext cx="8520600" cy="623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Before and After</a:t>
            </a:r>
            <a:endParaRPr/>
          </a:p>
        </p:txBody>
      </p:sp>
      <p:pic>
        <p:nvPicPr>
          <p:cNvPr id="254" name="Shape 254"/>
          <p:cNvPicPr preferRelativeResize="0"/>
          <p:nvPr/>
        </p:nvPicPr>
        <p:blipFill>
          <a:blip r:embed="rId3">
            <a:alphaModFix/>
          </a:blip>
          <a:stretch>
            <a:fillRect/>
          </a:stretch>
        </p:blipFill>
        <p:spPr>
          <a:xfrm>
            <a:off x="311700" y="1113550"/>
            <a:ext cx="3240005" cy="2118363"/>
          </a:xfrm>
          <a:prstGeom prst="rect">
            <a:avLst/>
          </a:prstGeom>
          <a:noFill/>
          <a:ln cap="flat" cmpd="sng" w="28575">
            <a:solidFill>
              <a:schemeClr val="dk1"/>
            </a:solidFill>
            <a:prstDash val="solid"/>
            <a:round/>
            <a:headEnd len="med" w="med" type="none"/>
            <a:tailEnd len="med" w="med" type="none"/>
          </a:ln>
        </p:spPr>
      </p:pic>
      <p:cxnSp>
        <p:nvCxnSpPr>
          <p:cNvPr id="255" name="Shape 255"/>
          <p:cNvCxnSpPr/>
          <p:nvPr/>
        </p:nvCxnSpPr>
        <p:spPr>
          <a:xfrm>
            <a:off x="3635500" y="2712013"/>
            <a:ext cx="1414500" cy="0"/>
          </a:xfrm>
          <a:prstGeom prst="straightConnector1">
            <a:avLst/>
          </a:prstGeom>
          <a:noFill/>
          <a:ln cap="flat" cmpd="sng" w="28575">
            <a:solidFill>
              <a:schemeClr val="dk1"/>
            </a:solidFill>
            <a:prstDash val="solid"/>
            <a:round/>
            <a:headEnd len="lg" w="lg" type="none"/>
            <a:tailEnd len="lg" w="lg" type="triangle"/>
          </a:ln>
        </p:spPr>
      </p:cxnSp>
      <p:pic>
        <p:nvPicPr>
          <p:cNvPr id="256" name="Shape 256"/>
          <p:cNvPicPr preferRelativeResize="0"/>
          <p:nvPr/>
        </p:nvPicPr>
        <p:blipFill>
          <a:blip r:embed="rId4">
            <a:alphaModFix/>
          </a:blip>
          <a:stretch>
            <a:fillRect/>
          </a:stretch>
        </p:blipFill>
        <p:spPr>
          <a:xfrm>
            <a:off x="4484900" y="846325"/>
            <a:ext cx="2668750" cy="1501175"/>
          </a:xfrm>
          <a:prstGeom prst="rect">
            <a:avLst/>
          </a:prstGeom>
          <a:noFill/>
          <a:ln cap="flat" cmpd="sng" w="28575">
            <a:solidFill>
              <a:schemeClr val="dk1"/>
            </a:solidFill>
            <a:prstDash val="solid"/>
            <a:round/>
            <a:headEnd len="med" w="med" type="none"/>
            <a:tailEnd len="med" w="med" type="none"/>
          </a:ln>
        </p:spPr>
      </p:pic>
      <p:pic>
        <p:nvPicPr>
          <p:cNvPr id="257" name="Shape 257"/>
          <p:cNvPicPr preferRelativeResize="0"/>
          <p:nvPr/>
        </p:nvPicPr>
        <p:blipFill>
          <a:blip r:embed="rId5">
            <a:alphaModFix/>
          </a:blip>
          <a:stretch>
            <a:fillRect/>
          </a:stretch>
        </p:blipFill>
        <p:spPr>
          <a:xfrm>
            <a:off x="6058375" y="1961437"/>
            <a:ext cx="2668755" cy="1501175"/>
          </a:xfrm>
          <a:prstGeom prst="rect">
            <a:avLst/>
          </a:prstGeom>
          <a:noFill/>
          <a:ln cap="flat" cmpd="sng" w="28575">
            <a:solidFill>
              <a:schemeClr val="dk1"/>
            </a:solidFill>
            <a:prstDash val="solid"/>
            <a:round/>
            <a:headEnd len="med" w="med" type="none"/>
            <a:tailEnd len="med" w="med" type="none"/>
          </a:ln>
        </p:spPr>
      </p:pic>
      <p:pic>
        <p:nvPicPr>
          <p:cNvPr id="258" name="Shape 258"/>
          <p:cNvPicPr preferRelativeResize="0"/>
          <p:nvPr/>
        </p:nvPicPr>
        <p:blipFill>
          <a:blip r:embed="rId6">
            <a:alphaModFix/>
          </a:blip>
          <a:stretch>
            <a:fillRect/>
          </a:stretch>
        </p:blipFill>
        <p:spPr>
          <a:xfrm>
            <a:off x="3881000" y="3033200"/>
            <a:ext cx="2558700" cy="1616825"/>
          </a:xfrm>
          <a:prstGeom prst="rect">
            <a:avLst/>
          </a:prstGeom>
          <a:noFill/>
          <a:ln cap="flat" cmpd="sng" w="28575">
            <a:solidFill>
              <a:schemeClr val="dk1"/>
            </a:solidFill>
            <a:prstDash val="solid"/>
            <a:round/>
            <a:headEnd len="med" w="med" type="none"/>
            <a:tailEnd len="med" w="med" type="none"/>
          </a:ln>
        </p:spPr>
      </p:pic>
      <p:pic>
        <p:nvPicPr>
          <p:cNvPr id="259" name="Shape 259"/>
          <p:cNvPicPr preferRelativeResize="0"/>
          <p:nvPr/>
        </p:nvPicPr>
        <p:blipFill>
          <a:blip r:embed="rId7">
            <a:alphaModFix/>
          </a:blip>
          <a:stretch>
            <a:fillRect/>
          </a:stretch>
        </p:blipFill>
        <p:spPr>
          <a:xfrm>
            <a:off x="6361975" y="3692125"/>
            <a:ext cx="2288475" cy="1287276"/>
          </a:xfrm>
          <a:prstGeom prst="rect">
            <a:avLst/>
          </a:prstGeom>
          <a:noFill/>
          <a:ln cap="flat" cmpd="sng" w="28575">
            <a:solidFill>
              <a:schemeClr val="dk1"/>
            </a:solidFill>
            <a:prstDash val="solid"/>
            <a:round/>
            <a:headEnd len="med" w="med" type="none"/>
            <a:tailEnd len="med" w="med"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Shape 26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Perspectives</a:t>
            </a:r>
            <a:endParaRPr/>
          </a:p>
        </p:txBody>
      </p:sp>
      <p:sp>
        <p:nvSpPr>
          <p:cNvPr id="265" name="Shape 265"/>
          <p:cNvSpPr txBox="1"/>
          <p:nvPr>
            <p:ph idx="1" type="body"/>
          </p:nvPr>
        </p:nvSpPr>
        <p:spPr>
          <a:xfrm>
            <a:off x="311700" y="1394400"/>
            <a:ext cx="8520600" cy="3227400"/>
          </a:xfrm>
          <a:prstGeom prst="rect">
            <a:avLst/>
          </a:prstGeom>
        </p:spPr>
        <p:txBody>
          <a:bodyPr anchorCtr="0" anchor="t" bIns="91425" lIns="91425" spcFirstLastPara="1" rIns="91425" wrap="square" tIns="91425">
            <a:noAutofit/>
          </a:bodyPr>
          <a:lstStyle/>
          <a:p>
            <a:pPr indent="-381000" lvl="0" marL="457200" rtl="0">
              <a:spcBef>
                <a:spcPts val="0"/>
              </a:spcBef>
              <a:spcAft>
                <a:spcPts val="0"/>
              </a:spcAft>
              <a:buClr>
                <a:srgbClr val="000000"/>
              </a:buClr>
              <a:buSzPts val="2400"/>
              <a:buChar char="-"/>
            </a:pPr>
            <a:r>
              <a:rPr lang="es" sz="2400">
                <a:solidFill>
                  <a:srgbClr val="000000"/>
                </a:solidFill>
              </a:rPr>
              <a:t>Security - encrypt database </a:t>
            </a:r>
            <a:endParaRPr sz="2400">
              <a:solidFill>
                <a:srgbClr val="000000"/>
              </a:solidFill>
            </a:endParaRPr>
          </a:p>
          <a:p>
            <a:pPr indent="-381000" lvl="0" marL="457200" rtl="0">
              <a:spcBef>
                <a:spcPts val="0"/>
              </a:spcBef>
              <a:spcAft>
                <a:spcPts val="0"/>
              </a:spcAft>
              <a:buClr>
                <a:srgbClr val="000000"/>
              </a:buClr>
              <a:buSzPts val="2400"/>
              <a:buChar char="-"/>
            </a:pPr>
            <a:r>
              <a:rPr lang="es" sz="2400">
                <a:solidFill>
                  <a:srgbClr val="000000"/>
                </a:solidFill>
              </a:rPr>
              <a:t>Speed - WSGI HTTP server that runs the flask - app can handle more requests per second → faster!</a:t>
            </a:r>
            <a:endParaRPr sz="2400">
              <a:solidFill>
                <a:srgbClr val="000000"/>
              </a:solidFill>
            </a:endParaRPr>
          </a:p>
          <a:p>
            <a:pPr indent="-381000" lvl="0" marL="457200" rtl="0">
              <a:spcBef>
                <a:spcPts val="0"/>
              </a:spcBef>
              <a:spcAft>
                <a:spcPts val="0"/>
              </a:spcAft>
              <a:buClr>
                <a:srgbClr val="000000"/>
              </a:buClr>
              <a:buSzPts val="2400"/>
              <a:buChar char="-"/>
            </a:pPr>
            <a:r>
              <a:rPr lang="es" sz="2400">
                <a:solidFill>
                  <a:srgbClr val="000000"/>
                </a:solidFill>
              </a:rPr>
              <a:t>New data </a:t>
            </a:r>
            <a:endParaRPr sz="2400">
              <a:solidFill>
                <a:srgbClr val="000000"/>
              </a:solidFill>
            </a:endParaRPr>
          </a:p>
          <a:p>
            <a:pPr indent="-381000" lvl="0" marL="457200" rtl="0">
              <a:spcBef>
                <a:spcPts val="0"/>
              </a:spcBef>
              <a:spcAft>
                <a:spcPts val="0"/>
              </a:spcAft>
              <a:buClr>
                <a:srgbClr val="000000"/>
              </a:buClr>
              <a:buSzPts val="2400"/>
              <a:buChar char="-"/>
            </a:pPr>
            <a:r>
              <a:rPr lang="es" sz="2400">
                <a:solidFill>
                  <a:srgbClr val="000000"/>
                </a:solidFill>
              </a:rPr>
              <a:t>Download the data as CSV and FASTA files </a:t>
            </a:r>
            <a:endParaRPr sz="2400">
              <a:solidFill>
                <a:srgbClr val="000000"/>
              </a:solidFill>
            </a:endParaRPr>
          </a:p>
          <a:p>
            <a:pPr indent="-381000" lvl="0" marL="457200" rtl="0">
              <a:spcBef>
                <a:spcPts val="0"/>
              </a:spcBef>
              <a:spcAft>
                <a:spcPts val="0"/>
              </a:spcAft>
              <a:buClr>
                <a:srgbClr val="000000"/>
              </a:buClr>
              <a:buSzPts val="2400"/>
              <a:buChar char="-"/>
            </a:pPr>
            <a:r>
              <a:rPr lang="es" sz="2400">
                <a:solidFill>
                  <a:srgbClr val="000000"/>
                </a:solidFill>
              </a:rPr>
              <a:t>mzIdentML and mzTab files location </a:t>
            </a:r>
            <a:endParaRPr sz="2400">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Shape 27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Thank you!!!</a:t>
            </a:r>
            <a:endParaRPr/>
          </a:p>
        </p:txBody>
      </p:sp>
      <p:pic>
        <p:nvPicPr>
          <p:cNvPr id="271" name="Shape 271"/>
          <p:cNvPicPr preferRelativeResize="0"/>
          <p:nvPr/>
        </p:nvPicPr>
        <p:blipFill>
          <a:blip r:embed="rId3">
            <a:alphaModFix/>
          </a:blip>
          <a:stretch>
            <a:fillRect/>
          </a:stretch>
        </p:blipFill>
        <p:spPr>
          <a:xfrm>
            <a:off x="2326700" y="1068425"/>
            <a:ext cx="4633815" cy="3770276"/>
          </a:xfrm>
          <a:prstGeom prst="rect">
            <a:avLst/>
          </a:prstGeom>
          <a:noFill/>
          <a:ln cap="flat" cmpd="sng" w="28575">
            <a:solidFill>
              <a:schemeClr val="dk1"/>
            </a:solidFill>
            <a:prstDash val="solid"/>
            <a:round/>
            <a:headEnd len="med" w="med" type="none"/>
            <a:tailEnd len="med" w="med"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Shape 71"/>
          <p:cNvSpPr txBox="1"/>
          <p:nvPr>
            <p:ph type="title"/>
          </p:nvPr>
        </p:nvSpPr>
        <p:spPr>
          <a:xfrm>
            <a:off x="311700" y="432675"/>
            <a:ext cx="8520600" cy="623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Data Collection </a:t>
            </a:r>
            <a:endParaRPr/>
          </a:p>
        </p:txBody>
      </p:sp>
      <p:pic>
        <p:nvPicPr>
          <p:cNvPr id="72" name="Shape 72"/>
          <p:cNvPicPr preferRelativeResize="0"/>
          <p:nvPr/>
        </p:nvPicPr>
        <p:blipFill>
          <a:blip r:embed="rId3">
            <a:alphaModFix/>
          </a:blip>
          <a:stretch>
            <a:fillRect/>
          </a:stretch>
        </p:blipFill>
        <p:spPr>
          <a:xfrm>
            <a:off x="449550" y="1678196"/>
            <a:ext cx="1571025" cy="1587552"/>
          </a:xfrm>
          <a:prstGeom prst="rect">
            <a:avLst/>
          </a:prstGeom>
          <a:noFill/>
          <a:ln>
            <a:noFill/>
          </a:ln>
        </p:spPr>
      </p:pic>
      <p:sp>
        <p:nvSpPr>
          <p:cNvPr id="73" name="Shape 73"/>
          <p:cNvSpPr txBox="1"/>
          <p:nvPr/>
        </p:nvSpPr>
        <p:spPr>
          <a:xfrm>
            <a:off x="449550" y="3387850"/>
            <a:ext cx="1768500" cy="507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s" sz="1800"/>
              <a:t>Table Browser*</a:t>
            </a:r>
            <a:endParaRPr sz="1800"/>
          </a:p>
        </p:txBody>
      </p:sp>
      <p:cxnSp>
        <p:nvCxnSpPr>
          <p:cNvPr id="74" name="Shape 74"/>
          <p:cNvCxnSpPr/>
          <p:nvPr/>
        </p:nvCxnSpPr>
        <p:spPr>
          <a:xfrm>
            <a:off x="2218050" y="1902075"/>
            <a:ext cx="927300" cy="0"/>
          </a:xfrm>
          <a:prstGeom prst="straightConnector1">
            <a:avLst/>
          </a:prstGeom>
          <a:noFill/>
          <a:ln cap="flat" cmpd="sng" w="28575">
            <a:solidFill>
              <a:schemeClr val="dk1"/>
            </a:solidFill>
            <a:prstDash val="solid"/>
            <a:round/>
            <a:headEnd len="lg" w="lg" type="none"/>
            <a:tailEnd len="lg" w="lg" type="triangle"/>
          </a:ln>
        </p:spPr>
      </p:cxnSp>
      <p:cxnSp>
        <p:nvCxnSpPr>
          <p:cNvPr id="75" name="Shape 75"/>
          <p:cNvCxnSpPr/>
          <p:nvPr/>
        </p:nvCxnSpPr>
        <p:spPr>
          <a:xfrm>
            <a:off x="2218050" y="3181625"/>
            <a:ext cx="927300" cy="0"/>
          </a:xfrm>
          <a:prstGeom prst="straightConnector1">
            <a:avLst/>
          </a:prstGeom>
          <a:noFill/>
          <a:ln cap="flat" cmpd="sng" w="28575">
            <a:solidFill>
              <a:schemeClr val="dk1"/>
            </a:solidFill>
            <a:prstDash val="solid"/>
            <a:round/>
            <a:headEnd len="lg" w="lg" type="none"/>
            <a:tailEnd len="lg" w="lg" type="triangle"/>
          </a:ln>
        </p:spPr>
      </p:cxnSp>
      <p:sp>
        <p:nvSpPr>
          <p:cNvPr id="76" name="Shape 76"/>
          <p:cNvSpPr txBox="1"/>
          <p:nvPr/>
        </p:nvSpPr>
        <p:spPr>
          <a:xfrm>
            <a:off x="3404650" y="1648575"/>
            <a:ext cx="1373400" cy="507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s" sz="1800"/>
              <a:t>CSV files</a:t>
            </a:r>
            <a:endParaRPr sz="1800"/>
          </a:p>
        </p:txBody>
      </p:sp>
      <p:sp>
        <p:nvSpPr>
          <p:cNvPr id="77" name="Shape 77"/>
          <p:cNvSpPr txBox="1"/>
          <p:nvPr/>
        </p:nvSpPr>
        <p:spPr>
          <a:xfrm>
            <a:off x="3404650" y="2900475"/>
            <a:ext cx="1373400" cy="507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s" sz="1800"/>
              <a:t>FASTA </a:t>
            </a:r>
            <a:r>
              <a:rPr lang="es" sz="1800"/>
              <a:t>files</a:t>
            </a:r>
            <a:endParaRPr sz="1800"/>
          </a:p>
        </p:txBody>
      </p:sp>
      <p:sp>
        <p:nvSpPr>
          <p:cNvPr id="78" name="Shape 78"/>
          <p:cNvSpPr txBox="1"/>
          <p:nvPr/>
        </p:nvSpPr>
        <p:spPr>
          <a:xfrm>
            <a:off x="5037350" y="1273988"/>
            <a:ext cx="1611300" cy="13005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s"/>
              <a:t>genoName</a:t>
            </a:r>
            <a:endParaRPr/>
          </a:p>
          <a:p>
            <a:pPr indent="-317500" lvl="0" marL="457200" rtl="0">
              <a:spcBef>
                <a:spcPts val="0"/>
              </a:spcBef>
              <a:spcAft>
                <a:spcPts val="0"/>
              </a:spcAft>
              <a:buSzPts val="1400"/>
              <a:buChar char="-"/>
            </a:pPr>
            <a:r>
              <a:rPr lang="es"/>
              <a:t>genoStart</a:t>
            </a:r>
            <a:endParaRPr/>
          </a:p>
          <a:p>
            <a:pPr indent="-317500" lvl="0" marL="457200" rtl="0">
              <a:spcBef>
                <a:spcPts val="0"/>
              </a:spcBef>
              <a:spcAft>
                <a:spcPts val="0"/>
              </a:spcAft>
              <a:buSzPts val="1400"/>
              <a:buChar char="-"/>
            </a:pPr>
            <a:r>
              <a:rPr lang="es"/>
              <a:t>genoEnd</a:t>
            </a:r>
            <a:endParaRPr/>
          </a:p>
          <a:p>
            <a:pPr indent="-317500" lvl="0" marL="457200" rtl="0">
              <a:spcBef>
                <a:spcPts val="0"/>
              </a:spcBef>
              <a:spcAft>
                <a:spcPts val="0"/>
              </a:spcAft>
              <a:buSzPts val="1400"/>
              <a:buChar char="-"/>
            </a:pPr>
            <a:r>
              <a:rPr lang="es"/>
              <a:t>strand</a:t>
            </a:r>
            <a:endParaRPr/>
          </a:p>
        </p:txBody>
      </p:sp>
      <p:sp>
        <p:nvSpPr>
          <p:cNvPr id="79" name="Shape 79"/>
          <p:cNvSpPr txBox="1"/>
          <p:nvPr/>
        </p:nvSpPr>
        <p:spPr>
          <a:xfrm>
            <a:off x="6648650" y="1229663"/>
            <a:ext cx="1611300" cy="1300500"/>
          </a:xfrm>
          <a:prstGeom prst="rect">
            <a:avLst/>
          </a:prstGeom>
          <a:noFill/>
          <a:ln>
            <a:noFill/>
          </a:ln>
        </p:spPr>
        <p:txBody>
          <a:bodyPr anchorCtr="0" anchor="ctr" bIns="91425" lIns="91425" spcFirstLastPara="1" rIns="91425" wrap="square" tIns="91425">
            <a:noAutofit/>
          </a:bodyPr>
          <a:lstStyle/>
          <a:p>
            <a:pPr indent="-317500" lvl="0" marL="457200" rtl="0">
              <a:spcBef>
                <a:spcPts val="0"/>
              </a:spcBef>
              <a:spcAft>
                <a:spcPts val="0"/>
              </a:spcAft>
              <a:buClr>
                <a:schemeClr val="dk2"/>
              </a:buClr>
              <a:buSzPts val="1400"/>
              <a:buChar char="-"/>
            </a:pPr>
            <a:r>
              <a:rPr lang="es">
                <a:solidFill>
                  <a:schemeClr val="dk2"/>
                </a:solidFill>
              </a:rPr>
              <a:t>repName</a:t>
            </a:r>
            <a:endParaRPr>
              <a:solidFill>
                <a:schemeClr val="dk2"/>
              </a:solidFill>
            </a:endParaRPr>
          </a:p>
          <a:p>
            <a:pPr indent="-317500" lvl="0" marL="457200" rtl="0">
              <a:spcBef>
                <a:spcPts val="0"/>
              </a:spcBef>
              <a:spcAft>
                <a:spcPts val="0"/>
              </a:spcAft>
              <a:buClr>
                <a:schemeClr val="dk2"/>
              </a:buClr>
              <a:buSzPts val="1400"/>
              <a:buChar char="-"/>
            </a:pPr>
            <a:r>
              <a:rPr lang="es">
                <a:solidFill>
                  <a:schemeClr val="dk2"/>
                </a:solidFill>
              </a:rPr>
              <a:t>repClass</a:t>
            </a:r>
            <a:endParaRPr>
              <a:solidFill>
                <a:schemeClr val="dk2"/>
              </a:solidFill>
            </a:endParaRPr>
          </a:p>
          <a:p>
            <a:pPr indent="-317500" lvl="0" marL="457200" rtl="0">
              <a:spcBef>
                <a:spcPts val="0"/>
              </a:spcBef>
              <a:spcAft>
                <a:spcPts val="0"/>
              </a:spcAft>
              <a:buClr>
                <a:schemeClr val="dk2"/>
              </a:buClr>
              <a:buSzPts val="1400"/>
              <a:buChar char="-"/>
            </a:pPr>
            <a:r>
              <a:rPr lang="es">
                <a:solidFill>
                  <a:schemeClr val="dk2"/>
                </a:solidFill>
              </a:rPr>
              <a:t>repFamily</a:t>
            </a:r>
            <a:endParaRPr>
              <a:solidFill>
                <a:schemeClr val="dk2"/>
              </a:solidFill>
            </a:endParaRPr>
          </a:p>
          <a:p>
            <a:pPr indent="-317500" lvl="0" marL="457200" rtl="0">
              <a:spcBef>
                <a:spcPts val="0"/>
              </a:spcBef>
              <a:spcAft>
                <a:spcPts val="0"/>
              </a:spcAft>
              <a:buClr>
                <a:schemeClr val="dk2"/>
              </a:buClr>
              <a:buSzPts val="1400"/>
              <a:buChar char="-"/>
            </a:pPr>
            <a:r>
              <a:rPr lang="es">
                <a:solidFill>
                  <a:schemeClr val="dk2"/>
                </a:solidFill>
              </a:rPr>
              <a:t>repStart</a:t>
            </a:r>
            <a:endParaRPr>
              <a:solidFill>
                <a:schemeClr val="dk2"/>
              </a:solidFill>
            </a:endParaRPr>
          </a:p>
          <a:p>
            <a:pPr indent="-317500" lvl="0" marL="457200" rtl="0">
              <a:spcBef>
                <a:spcPts val="0"/>
              </a:spcBef>
              <a:spcAft>
                <a:spcPts val="0"/>
              </a:spcAft>
              <a:buClr>
                <a:schemeClr val="dk2"/>
              </a:buClr>
              <a:buSzPts val="1400"/>
              <a:buChar char="-"/>
            </a:pPr>
            <a:r>
              <a:rPr lang="es">
                <a:solidFill>
                  <a:schemeClr val="dk2"/>
                </a:solidFill>
              </a:rPr>
              <a:t>repEnd</a:t>
            </a:r>
            <a:endParaRPr/>
          </a:p>
        </p:txBody>
      </p:sp>
      <p:sp>
        <p:nvSpPr>
          <p:cNvPr id="80" name="Shape 80"/>
          <p:cNvSpPr/>
          <p:nvPr/>
        </p:nvSpPr>
        <p:spPr>
          <a:xfrm>
            <a:off x="4512925" y="1073675"/>
            <a:ext cx="989100" cy="1669200"/>
          </a:xfrm>
          <a:prstGeom prst="leftBrace">
            <a:avLst>
              <a:gd fmla="val 8333" name="adj1"/>
              <a:gd fmla="val 50000" name="adj2"/>
            </a:avLst>
          </a:prstGeom>
          <a:noFill/>
          <a:ln cap="flat" cmpd="sng" w="9525">
            <a:solidFill>
              <a:schemeClr val="dk1"/>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81" name="Shape 81"/>
          <p:cNvCxnSpPr/>
          <p:nvPr/>
        </p:nvCxnSpPr>
        <p:spPr>
          <a:xfrm>
            <a:off x="4949125" y="3181625"/>
            <a:ext cx="927300" cy="0"/>
          </a:xfrm>
          <a:prstGeom prst="straightConnector1">
            <a:avLst/>
          </a:prstGeom>
          <a:noFill/>
          <a:ln cap="flat" cmpd="sng" w="28575">
            <a:solidFill>
              <a:schemeClr val="dk1"/>
            </a:solidFill>
            <a:prstDash val="solid"/>
            <a:round/>
            <a:headEnd len="lg" w="lg" type="none"/>
            <a:tailEnd len="lg" w="lg" type="triangle"/>
          </a:ln>
        </p:spPr>
      </p:cxnSp>
      <p:sp>
        <p:nvSpPr>
          <p:cNvPr id="82" name="Shape 82"/>
          <p:cNvSpPr txBox="1"/>
          <p:nvPr/>
        </p:nvSpPr>
        <p:spPr>
          <a:xfrm>
            <a:off x="6085925" y="2928125"/>
            <a:ext cx="1994700" cy="507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s" sz="1800"/>
              <a:t>DNA Sequences</a:t>
            </a:r>
            <a:endParaRPr sz="1800"/>
          </a:p>
        </p:txBody>
      </p:sp>
      <p:cxnSp>
        <p:nvCxnSpPr>
          <p:cNvPr id="83" name="Shape 83"/>
          <p:cNvCxnSpPr/>
          <p:nvPr/>
        </p:nvCxnSpPr>
        <p:spPr>
          <a:xfrm>
            <a:off x="6993250" y="3387850"/>
            <a:ext cx="4800" cy="778800"/>
          </a:xfrm>
          <a:prstGeom prst="straightConnector1">
            <a:avLst/>
          </a:prstGeom>
          <a:noFill/>
          <a:ln cap="flat" cmpd="sng" w="28575">
            <a:solidFill>
              <a:schemeClr val="dk1"/>
            </a:solidFill>
            <a:prstDash val="solid"/>
            <a:round/>
            <a:headEnd len="lg" w="lg" type="none"/>
            <a:tailEnd len="lg" w="lg" type="triangle"/>
          </a:ln>
        </p:spPr>
      </p:cxnSp>
      <p:pic>
        <p:nvPicPr>
          <p:cNvPr id="84" name="Shape 84"/>
          <p:cNvPicPr preferRelativeResize="0"/>
          <p:nvPr/>
        </p:nvPicPr>
        <p:blipFill>
          <a:blip r:embed="rId4">
            <a:alphaModFix/>
          </a:blip>
          <a:stretch>
            <a:fillRect/>
          </a:stretch>
        </p:blipFill>
        <p:spPr>
          <a:xfrm>
            <a:off x="4757575" y="4227188"/>
            <a:ext cx="1118850" cy="608525"/>
          </a:xfrm>
          <a:prstGeom prst="rect">
            <a:avLst/>
          </a:prstGeom>
          <a:noFill/>
          <a:ln>
            <a:noFill/>
          </a:ln>
        </p:spPr>
      </p:pic>
      <p:sp>
        <p:nvSpPr>
          <p:cNvPr id="85" name="Shape 85"/>
          <p:cNvSpPr txBox="1"/>
          <p:nvPr/>
        </p:nvSpPr>
        <p:spPr>
          <a:xfrm>
            <a:off x="5996225" y="4277950"/>
            <a:ext cx="2174100" cy="507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s" sz="1800"/>
              <a:t>ORF Identifications</a:t>
            </a:r>
            <a:endParaRPr sz="1800"/>
          </a:p>
        </p:txBody>
      </p:sp>
      <p:sp>
        <p:nvSpPr>
          <p:cNvPr id="86" name="Shape 86"/>
          <p:cNvSpPr/>
          <p:nvPr/>
        </p:nvSpPr>
        <p:spPr>
          <a:xfrm>
            <a:off x="5547500" y="4030725"/>
            <a:ext cx="386100" cy="927300"/>
          </a:xfrm>
          <a:prstGeom prst="rightBrace">
            <a:avLst>
              <a:gd fmla="val 8333" name="adj1"/>
              <a:gd fmla="val 50000" name="adj2"/>
            </a:avLst>
          </a:prstGeom>
          <a:noFill/>
          <a:ln cap="flat" cmpd="sng" w="9525">
            <a:solidFill>
              <a:schemeClr val="dk1"/>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 name="Shape 87"/>
          <p:cNvSpPr txBox="1"/>
          <p:nvPr/>
        </p:nvSpPr>
        <p:spPr>
          <a:xfrm>
            <a:off x="350950" y="4277950"/>
            <a:ext cx="4427100" cy="507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s"/>
              <a:t>*</a:t>
            </a:r>
            <a:r>
              <a:rPr i="1" lang="es"/>
              <a:t>For LINE-1: “L1” in repFamily</a:t>
            </a:r>
            <a:endParaRPr i="1"/>
          </a:p>
          <a:p>
            <a:pPr indent="0" lvl="0" marL="0" rtl="0">
              <a:spcBef>
                <a:spcPts val="0"/>
              </a:spcBef>
              <a:spcAft>
                <a:spcPts val="0"/>
              </a:spcAft>
              <a:buNone/>
            </a:pPr>
            <a:r>
              <a:rPr i="1" lang="es"/>
              <a:t>  For HERV: “LTR” in repClass</a:t>
            </a:r>
            <a:endParaRPr i="1"/>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Shape 92"/>
          <p:cNvSpPr txBox="1"/>
          <p:nvPr>
            <p:ph type="title"/>
          </p:nvPr>
        </p:nvSpPr>
        <p:spPr>
          <a:xfrm>
            <a:off x="249875" y="234825"/>
            <a:ext cx="8520600" cy="6234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2"/>
              </a:buClr>
              <a:buSzPts val="1100"/>
              <a:buFont typeface="Arial"/>
              <a:buNone/>
            </a:pPr>
            <a:r>
              <a:rPr lang="es"/>
              <a:t>ORF Identifications</a:t>
            </a:r>
            <a:endParaRPr/>
          </a:p>
        </p:txBody>
      </p:sp>
      <p:sp>
        <p:nvSpPr>
          <p:cNvPr id="93" name="Shape 93"/>
          <p:cNvSpPr txBox="1"/>
          <p:nvPr>
            <p:ph idx="1" type="body"/>
          </p:nvPr>
        </p:nvSpPr>
        <p:spPr>
          <a:xfrm>
            <a:off x="3356650" y="1016475"/>
            <a:ext cx="2963700" cy="3774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solidFill>
                  <a:srgbClr val="000000"/>
                </a:solidFill>
              </a:rPr>
              <a:t>ORF1 (500 aa)</a:t>
            </a:r>
            <a:endParaRPr>
              <a:solidFill>
                <a:srgbClr val="000000"/>
              </a:solidFill>
            </a:endParaRPr>
          </a:p>
          <a:p>
            <a:pPr indent="0" lvl="0" marL="0">
              <a:spcBef>
                <a:spcPts val="1600"/>
              </a:spcBef>
              <a:spcAft>
                <a:spcPts val="0"/>
              </a:spcAft>
              <a:buNone/>
            </a:pPr>
            <a:r>
              <a:rPr lang="es">
                <a:solidFill>
                  <a:srgbClr val="000000"/>
                </a:solidFill>
              </a:rPr>
              <a:t>ORF2 (RT, Endo)</a:t>
            </a:r>
            <a:endParaRPr>
              <a:solidFill>
                <a:srgbClr val="000000"/>
              </a:solidFill>
            </a:endParaRPr>
          </a:p>
          <a:p>
            <a:pPr indent="0" lvl="0" marL="0">
              <a:spcBef>
                <a:spcPts val="1600"/>
              </a:spcBef>
              <a:spcAft>
                <a:spcPts val="0"/>
              </a:spcAft>
              <a:buNone/>
            </a:pPr>
            <a:r>
              <a:rPr lang="es">
                <a:solidFill>
                  <a:srgbClr val="000000"/>
                </a:solidFill>
              </a:rPr>
              <a:t>ORF0 (300 aa)</a:t>
            </a:r>
            <a:endParaRPr>
              <a:solidFill>
                <a:srgbClr val="000000"/>
              </a:solidFill>
            </a:endParaRPr>
          </a:p>
          <a:p>
            <a:pPr indent="0" lvl="0" marL="0">
              <a:spcBef>
                <a:spcPts val="1600"/>
              </a:spcBef>
              <a:spcAft>
                <a:spcPts val="0"/>
              </a:spcAft>
              <a:buNone/>
            </a:pPr>
            <a:r>
              <a:t/>
            </a:r>
            <a:endParaRPr>
              <a:solidFill>
                <a:srgbClr val="000000"/>
              </a:solidFill>
            </a:endParaRPr>
          </a:p>
          <a:p>
            <a:pPr indent="0" lvl="0" marL="0">
              <a:spcBef>
                <a:spcPts val="1600"/>
              </a:spcBef>
              <a:spcAft>
                <a:spcPts val="0"/>
              </a:spcAft>
              <a:buNone/>
            </a:pPr>
            <a:r>
              <a:rPr lang="es">
                <a:solidFill>
                  <a:srgbClr val="000000"/>
                </a:solidFill>
              </a:rPr>
              <a:t>Gag (MA, CA, NC)</a:t>
            </a:r>
            <a:endParaRPr>
              <a:solidFill>
                <a:srgbClr val="000000"/>
              </a:solidFill>
            </a:endParaRPr>
          </a:p>
          <a:p>
            <a:pPr indent="0" lvl="0" marL="0">
              <a:spcBef>
                <a:spcPts val="1600"/>
              </a:spcBef>
              <a:spcAft>
                <a:spcPts val="0"/>
              </a:spcAft>
              <a:buNone/>
            </a:pPr>
            <a:r>
              <a:rPr lang="es">
                <a:solidFill>
                  <a:srgbClr val="000000"/>
                </a:solidFill>
              </a:rPr>
              <a:t>Pol  </a:t>
            </a:r>
            <a:r>
              <a:rPr lang="es">
                <a:solidFill>
                  <a:schemeClr val="dk2"/>
                </a:solidFill>
              </a:rPr>
              <a:t>(RT, RNase H, Int)</a:t>
            </a:r>
            <a:endParaRPr>
              <a:solidFill>
                <a:srgbClr val="000000"/>
              </a:solidFill>
            </a:endParaRPr>
          </a:p>
          <a:p>
            <a:pPr indent="0" lvl="0" marL="0">
              <a:spcBef>
                <a:spcPts val="1600"/>
              </a:spcBef>
              <a:spcAft>
                <a:spcPts val="1600"/>
              </a:spcAft>
              <a:buNone/>
            </a:pPr>
            <a:r>
              <a:rPr lang="es">
                <a:solidFill>
                  <a:srgbClr val="000000"/>
                </a:solidFill>
              </a:rPr>
              <a:t>Env (500 aa)</a:t>
            </a:r>
            <a:endParaRPr>
              <a:solidFill>
                <a:srgbClr val="000000"/>
              </a:solidFill>
            </a:endParaRPr>
          </a:p>
        </p:txBody>
      </p:sp>
      <p:pic>
        <p:nvPicPr>
          <p:cNvPr id="94" name="Shape 94"/>
          <p:cNvPicPr preferRelativeResize="0"/>
          <p:nvPr/>
        </p:nvPicPr>
        <p:blipFill>
          <a:blip r:embed="rId3">
            <a:alphaModFix/>
          </a:blip>
          <a:stretch>
            <a:fillRect/>
          </a:stretch>
        </p:blipFill>
        <p:spPr>
          <a:xfrm>
            <a:off x="398250" y="1016475"/>
            <a:ext cx="2321875" cy="1694675"/>
          </a:xfrm>
          <a:prstGeom prst="rect">
            <a:avLst/>
          </a:prstGeom>
          <a:noFill/>
          <a:ln>
            <a:noFill/>
          </a:ln>
        </p:spPr>
      </p:pic>
      <p:pic>
        <p:nvPicPr>
          <p:cNvPr id="95" name="Shape 95"/>
          <p:cNvPicPr preferRelativeResize="0"/>
          <p:nvPr/>
        </p:nvPicPr>
        <p:blipFill rotWithShape="1">
          <a:blip r:embed="rId4">
            <a:alphaModFix/>
          </a:blip>
          <a:srcRect b="-7749" l="-14534" r="-30519" t="-7737"/>
          <a:stretch/>
        </p:blipFill>
        <p:spPr>
          <a:xfrm>
            <a:off x="60725" y="3021800"/>
            <a:ext cx="3367846" cy="2127550"/>
          </a:xfrm>
          <a:prstGeom prst="rect">
            <a:avLst/>
          </a:prstGeom>
          <a:noFill/>
          <a:ln>
            <a:noFill/>
          </a:ln>
        </p:spPr>
      </p:pic>
      <p:cxnSp>
        <p:nvCxnSpPr>
          <p:cNvPr id="96" name="Shape 96"/>
          <p:cNvCxnSpPr/>
          <p:nvPr/>
        </p:nvCxnSpPr>
        <p:spPr>
          <a:xfrm>
            <a:off x="2810271" y="4009375"/>
            <a:ext cx="618300" cy="0"/>
          </a:xfrm>
          <a:prstGeom prst="straightConnector1">
            <a:avLst/>
          </a:prstGeom>
          <a:noFill/>
          <a:ln cap="flat" cmpd="sng" w="28575">
            <a:solidFill>
              <a:schemeClr val="dk1"/>
            </a:solidFill>
            <a:prstDash val="solid"/>
            <a:round/>
            <a:headEnd len="lg" w="lg" type="none"/>
            <a:tailEnd len="lg" w="lg" type="triangle"/>
          </a:ln>
        </p:spPr>
      </p:cxnSp>
      <p:sp>
        <p:nvSpPr>
          <p:cNvPr id="97" name="Shape 97"/>
          <p:cNvSpPr txBox="1"/>
          <p:nvPr>
            <p:ph idx="1" type="body"/>
          </p:nvPr>
        </p:nvSpPr>
        <p:spPr>
          <a:xfrm>
            <a:off x="5721700" y="1016475"/>
            <a:ext cx="3526500" cy="3774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solidFill>
                  <a:srgbClr val="000000"/>
                </a:solidFill>
              </a:rPr>
              <a:t>Conserved C-terminal domain</a:t>
            </a:r>
            <a:endParaRPr>
              <a:solidFill>
                <a:srgbClr val="000000"/>
              </a:solidFill>
            </a:endParaRPr>
          </a:p>
          <a:p>
            <a:pPr indent="0" lvl="0" marL="0" rtl="0">
              <a:spcBef>
                <a:spcPts val="1600"/>
              </a:spcBef>
              <a:spcAft>
                <a:spcPts val="0"/>
              </a:spcAft>
              <a:buNone/>
            </a:pPr>
            <a:r>
              <a:rPr lang="es">
                <a:solidFill>
                  <a:srgbClr val="000000"/>
                </a:solidFill>
              </a:rPr>
              <a:t>Endonuclease functional domain. </a:t>
            </a:r>
            <a:endParaRPr>
              <a:solidFill>
                <a:srgbClr val="000000"/>
              </a:solidFill>
            </a:endParaRPr>
          </a:p>
          <a:p>
            <a:pPr indent="0" lvl="0" marL="0" rtl="0">
              <a:spcBef>
                <a:spcPts val="1600"/>
              </a:spcBef>
              <a:spcAft>
                <a:spcPts val="0"/>
              </a:spcAft>
              <a:buNone/>
            </a:pPr>
            <a:r>
              <a:rPr lang="es">
                <a:solidFill>
                  <a:schemeClr val="dk2"/>
                </a:solidFill>
              </a:rPr>
              <a:t>Alignment in Denli A, </a:t>
            </a:r>
            <a:r>
              <a:rPr i="1" lang="es">
                <a:solidFill>
                  <a:schemeClr val="dk2"/>
                </a:solidFill>
              </a:rPr>
              <a:t>et al</a:t>
            </a:r>
            <a:r>
              <a:rPr lang="es">
                <a:solidFill>
                  <a:schemeClr val="dk2"/>
                </a:solidFill>
              </a:rPr>
              <a:t>., 2015 </a:t>
            </a:r>
            <a:endParaRPr>
              <a:solidFill>
                <a:srgbClr val="000000"/>
              </a:solidFill>
            </a:endParaRPr>
          </a:p>
          <a:p>
            <a:pPr indent="0" lvl="0" marL="0" rtl="0">
              <a:spcBef>
                <a:spcPts val="1600"/>
              </a:spcBef>
              <a:spcAft>
                <a:spcPts val="0"/>
              </a:spcAft>
              <a:buNone/>
            </a:pPr>
            <a:r>
              <a:t/>
            </a:r>
            <a:endParaRPr>
              <a:solidFill>
                <a:srgbClr val="000000"/>
              </a:solidFill>
            </a:endParaRPr>
          </a:p>
          <a:p>
            <a:pPr indent="0" lvl="0" marL="0" rtl="0">
              <a:spcBef>
                <a:spcPts val="1600"/>
              </a:spcBef>
              <a:spcAft>
                <a:spcPts val="0"/>
              </a:spcAft>
              <a:buNone/>
            </a:pPr>
            <a:r>
              <a:rPr lang="es">
                <a:solidFill>
                  <a:schemeClr val="dk2"/>
                </a:solidFill>
              </a:rPr>
              <a:t>Zinc Finger CCHC type domain </a:t>
            </a:r>
            <a:endParaRPr>
              <a:solidFill>
                <a:srgbClr val="000000"/>
              </a:solidFill>
            </a:endParaRPr>
          </a:p>
          <a:p>
            <a:pPr indent="0" lvl="0" marL="0" rtl="0">
              <a:spcBef>
                <a:spcPts val="1600"/>
              </a:spcBef>
              <a:spcAft>
                <a:spcPts val="0"/>
              </a:spcAft>
              <a:buNone/>
            </a:pPr>
            <a:r>
              <a:rPr lang="es">
                <a:solidFill>
                  <a:srgbClr val="000000"/>
                </a:solidFill>
              </a:rPr>
              <a:t>Motifs from the RT and RNase H</a:t>
            </a:r>
            <a:endParaRPr>
              <a:solidFill>
                <a:srgbClr val="000000"/>
              </a:solidFill>
            </a:endParaRPr>
          </a:p>
          <a:p>
            <a:pPr indent="0" lvl="0" marL="0" rtl="0">
              <a:spcBef>
                <a:spcPts val="1600"/>
              </a:spcBef>
              <a:spcAft>
                <a:spcPts val="1600"/>
              </a:spcAft>
              <a:buNone/>
            </a:pPr>
            <a:r>
              <a:rPr lang="es">
                <a:solidFill>
                  <a:srgbClr val="000000"/>
                </a:solidFill>
              </a:rPr>
              <a:t>Motifs from disulfide bond</a:t>
            </a:r>
            <a:endParaRPr>
              <a:solidFill>
                <a:srgbClr val="000000"/>
              </a:solidFill>
            </a:endParaRPr>
          </a:p>
        </p:txBody>
      </p:sp>
      <p:cxnSp>
        <p:nvCxnSpPr>
          <p:cNvPr id="98" name="Shape 98"/>
          <p:cNvCxnSpPr/>
          <p:nvPr/>
        </p:nvCxnSpPr>
        <p:spPr>
          <a:xfrm>
            <a:off x="2784327" y="1939550"/>
            <a:ext cx="596400" cy="8100"/>
          </a:xfrm>
          <a:prstGeom prst="straightConnector1">
            <a:avLst/>
          </a:prstGeom>
          <a:noFill/>
          <a:ln cap="flat" cmpd="sng" w="28575">
            <a:solidFill>
              <a:schemeClr val="dk1"/>
            </a:solidFill>
            <a:prstDash val="solid"/>
            <a:round/>
            <a:headEnd len="lg" w="lg" type="none"/>
            <a:tailEnd len="lg" w="lg" type="triangle"/>
          </a:ln>
        </p:spPr>
      </p:cxnSp>
      <p:cxnSp>
        <p:nvCxnSpPr>
          <p:cNvPr id="99" name="Shape 99"/>
          <p:cNvCxnSpPr/>
          <p:nvPr/>
        </p:nvCxnSpPr>
        <p:spPr>
          <a:xfrm>
            <a:off x="5096271" y="4009375"/>
            <a:ext cx="618300" cy="0"/>
          </a:xfrm>
          <a:prstGeom prst="straightConnector1">
            <a:avLst/>
          </a:prstGeom>
          <a:noFill/>
          <a:ln cap="flat" cmpd="sng" w="28575">
            <a:solidFill>
              <a:schemeClr val="dk1"/>
            </a:solidFill>
            <a:prstDash val="solid"/>
            <a:round/>
            <a:headEnd len="lg" w="lg" type="none"/>
            <a:tailEnd len="lg" w="lg" type="triangle"/>
          </a:ln>
        </p:spPr>
      </p:cxnSp>
      <p:cxnSp>
        <p:nvCxnSpPr>
          <p:cNvPr id="100" name="Shape 100"/>
          <p:cNvCxnSpPr/>
          <p:nvPr/>
        </p:nvCxnSpPr>
        <p:spPr>
          <a:xfrm>
            <a:off x="5070327" y="1939550"/>
            <a:ext cx="596400" cy="8100"/>
          </a:xfrm>
          <a:prstGeom prst="straightConnector1">
            <a:avLst/>
          </a:prstGeom>
          <a:noFill/>
          <a:ln cap="flat" cmpd="sng" w="28575">
            <a:solidFill>
              <a:schemeClr val="dk1"/>
            </a:solidFill>
            <a:prstDash val="solid"/>
            <a:round/>
            <a:headEnd len="lg" w="lg" type="none"/>
            <a:tailEnd len="lg" w="lg" type="triangle"/>
          </a:ln>
        </p:spPr>
      </p:cxnSp>
      <p:sp>
        <p:nvSpPr>
          <p:cNvPr id="101" name="Shape 101"/>
          <p:cNvSpPr txBox="1"/>
          <p:nvPr/>
        </p:nvSpPr>
        <p:spPr>
          <a:xfrm>
            <a:off x="521963" y="4736250"/>
            <a:ext cx="1980900" cy="489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i="1" lang="es"/>
              <a:t>Douville </a:t>
            </a:r>
            <a:r>
              <a:rPr i="1" lang="es"/>
              <a:t>&amp; Nath, 2014.</a:t>
            </a:r>
            <a:endParaRPr i="1"/>
          </a:p>
        </p:txBody>
      </p:sp>
      <p:sp>
        <p:nvSpPr>
          <p:cNvPr id="102" name="Shape 102"/>
          <p:cNvSpPr txBox="1"/>
          <p:nvPr/>
        </p:nvSpPr>
        <p:spPr>
          <a:xfrm>
            <a:off x="568725" y="2711150"/>
            <a:ext cx="1980900" cy="489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s"/>
              <a:t>Boeke &amp; Fenyo, 2015.</a:t>
            </a:r>
            <a:endParaRPr i="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Shape 10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Motifs</a:t>
            </a:r>
            <a:endParaRPr/>
          </a:p>
        </p:txBody>
      </p:sp>
      <p:sp>
        <p:nvSpPr>
          <p:cNvPr id="108" name="Shape 108"/>
          <p:cNvSpPr txBox="1"/>
          <p:nvPr>
            <p:ph idx="1" type="body"/>
          </p:nvPr>
        </p:nvSpPr>
        <p:spPr>
          <a:xfrm>
            <a:off x="311700" y="1152475"/>
            <a:ext cx="46023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sz="2400">
                <a:solidFill>
                  <a:srgbClr val="000000"/>
                </a:solidFill>
              </a:rPr>
              <a:t>ORF1:</a:t>
            </a:r>
            <a:endParaRPr sz="2400">
              <a:solidFill>
                <a:srgbClr val="000000"/>
              </a:solidFill>
            </a:endParaRPr>
          </a:p>
          <a:p>
            <a:pPr indent="0" lvl="0" marL="0">
              <a:spcBef>
                <a:spcPts val="1600"/>
              </a:spcBef>
              <a:spcAft>
                <a:spcPts val="0"/>
              </a:spcAft>
              <a:buNone/>
            </a:pPr>
            <a:r>
              <a:rPr lang="es">
                <a:solidFill>
                  <a:schemeClr val="dk2"/>
                </a:solidFill>
                <a:latin typeface="Times New Roman"/>
                <a:ea typeface="Times New Roman"/>
                <a:cs typeface="Times New Roman"/>
                <a:sym typeface="Times New Roman"/>
              </a:rPr>
              <a:t>RREWGPIFN[IT]L</a:t>
            </a:r>
            <a:endParaRPr>
              <a:solidFill>
                <a:srgbClr val="000000"/>
              </a:solidFill>
            </a:endParaRPr>
          </a:p>
          <a:p>
            <a:pPr indent="0" lvl="0" marL="0">
              <a:spcBef>
                <a:spcPts val="1600"/>
              </a:spcBef>
              <a:spcAft>
                <a:spcPts val="0"/>
              </a:spcAft>
              <a:buNone/>
            </a:pPr>
            <a:r>
              <a:rPr lang="es" sz="2400">
                <a:solidFill>
                  <a:srgbClr val="000000"/>
                </a:solidFill>
              </a:rPr>
              <a:t>ORF2:</a:t>
            </a:r>
            <a:endParaRPr sz="2400">
              <a:solidFill>
                <a:srgbClr val="000000"/>
              </a:solidFill>
            </a:endParaRPr>
          </a:p>
          <a:p>
            <a:pPr indent="0" lvl="0" marL="0">
              <a:spcBef>
                <a:spcPts val="1600"/>
              </a:spcBef>
              <a:spcAft>
                <a:spcPts val="0"/>
              </a:spcAft>
              <a:buNone/>
            </a:pPr>
            <a:r>
              <a:rPr lang="es">
                <a:solidFill>
                  <a:schemeClr val="dk2"/>
                </a:solidFill>
                <a:latin typeface="Times New Roman"/>
                <a:ea typeface="Times New Roman"/>
                <a:cs typeface="Times New Roman"/>
                <a:sym typeface="Times New Roman"/>
              </a:rPr>
              <a:t>CWRGCG  and LKI[KT]GWRK[IS]YQ[AV]N</a:t>
            </a:r>
            <a:endParaRPr>
              <a:solidFill>
                <a:srgbClr val="000000"/>
              </a:solidFill>
            </a:endParaRPr>
          </a:p>
          <a:p>
            <a:pPr indent="0" lvl="0" marL="0">
              <a:spcBef>
                <a:spcPts val="1600"/>
              </a:spcBef>
              <a:spcAft>
                <a:spcPts val="0"/>
              </a:spcAft>
              <a:buNone/>
            </a:pPr>
            <a:r>
              <a:rPr lang="es" sz="2400">
                <a:solidFill>
                  <a:srgbClr val="000000"/>
                </a:solidFill>
              </a:rPr>
              <a:t>ORF0:</a:t>
            </a:r>
            <a:endParaRPr sz="2400">
              <a:solidFill>
                <a:srgbClr val="000000"/>
              </a:solidFill>
            </a:endParaRPr>
          </a:p>
          <a:p>
            <a:pPr indent="0" lvl="0" marL="0">
              <a:spcBef>
                <a:spcPts val="1600"/>
              </a:spcBef>
              <a:spcAft>
                <a:spcPts val="1600"/>
              </a:spcAft>
              <a:buNone/>
            </a:pPr>
            <a:r>
              <a:rPr lang="es">
                <a:solidFill>
                  <a:schemeClr val="dk2"/>
                </a:solidFill>
                <a:latin typeface="Times New Roman"/>
                <a:ea typeface="Times New Roman"/>
                <a:cs typeface="Times New Roman"/>
                <a:sym typeface="Times New Roman"/>
              </a:rPr>
              <a:t>M[AV][GD][ATY]</a:t>
            </a:r>
            <a:endParaRPr>
              <a:solidFill>
                <a:srgbClr val="000000"/>
              </a:solidFill>
            </a:endParaRPr>
          </a:p>
        </p:txBody>
      </p:sp>
      <p:sp>
        <p:nvSpPr>
          <p:cNvPr id="109" name="Shape 109"/>
          <p:cNvSpPr txBox="1"/>
          <p:nvPr>
            <p:ph idx="1" type="body"/>
          </p:nvPr>
        </p:nvSpPr>
        <p:spPr>
          <a:xfrm>
            <a:off x="5064275" y="1152475"/>
            <a:ext cx="46023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sz="2400">
                <a:solidFill>
                  <a:srgbClr val="000000"/>
                </a:solidFill>
              </a:rPr>
              <a:t>Gag</a:t>
            </a:r>
            <a:r>
              <a:rPr lang="es" sz="2400">
                <a:solidFill>
                  <a:srgbClr val="000000"/>
                </a:solidFill>
              </a:rPr>
              <a:t>:</a:t>
            </a:r>
            <a:endParaRPr sz="2400">
              <a:solidFill>
                <a:srgbClr val="000000"/>
              </a:solidFill>
            </a:endParaRPr>
          </a:p>
          <a:p>
            <a:pPr indent="0" lvl="0" marL="0" rtl="0">
              <a:spcBef>
                <a:spcPts val="1600"/>
              </a:spcBef>
              <a:spcAft>
                <a:spcPts val="0"/>
              </a:spcAft>
              <a:buNone/>
            </a:pPr>
            <a:r>
              <a:rPr lang="es">
                <a:solidFill>
                  <a:schemeClr val="dk2"/>
                </a:solidFill>
                <a:latin typeface="Times New Roman"/>
                <a:ea typeface="Times New Roman"/>
                <a:cs typeface="Times New Roman"/>
                <a:sym typeface="Times New Roman"/>
              </a:rPr>
              <a:t>CX2CX4HX4C</a:t>
            </a:r>
            <a:endParaRPr>
              <a:solidFill>
                <a:srgbClr val="000000"/>
              </a:solidFill>
            </a:endParaRPr>
          </a:p>
          <a:p>
            <a:pPr indent="0" lvl="0" marL="0" rtl="0">
              <a:spcBef>
                <a:spcPts val="1600"/>
              </a:spcBef>
              <a:spcAft>
                <a:spcPts val="0"/>
              </a:spcAft>
              <a:buNone/>
            </a:pPr>
            <a:r>
              <a:rPr lang="es" sz="2400">
                <a:solidFill>
                  <a:srgbClr val="000000"/>
                </a:solidFill>
              </a:rPr>
              <a:t>Pol</a:t>
            </a:r>
            <a:r>
              <a:rPr lang="es" sz="2400">
                <a:solidFill>
                  <a:srgbClr val="000000"/>
                </a:solidFill>
              </a:rPr>
              <a:t>:</a:t>
            </a:r>
            <a:endParaRPr sz="2400">
              <a:solidFill>
                <a:srgbClr val="000000"/>
              </a:solidFill>
            </a:endParaRPr>
          </a:p>
          <a:p>
            <a:pPr indent="0" lvl="0" marL="0" rtl="0">
              <a:spcBef>
                <a:spcPts val="1600"/>
              </a:spcBef>
              <a:spcAft>
                <a:spcPts val="0"/>
              </a:spcAft>
              <a:buNone/>
            </a:pPr>
            <a:r>
              <a:rPr lang="es">
                <a:solidFill>
                  <a:schemeClr val="dk2"/>
                </a:solidFill>
                <a:latin typeface="Times New Roman"/>
                <a:ea typeface="Times New Roman"/>
                <a:cs typeface="Times New Roman"/>
                <a:sym typeface="Times New Roman"/>
              </a:rPr>
              <a:t>LPQG, YXDD and [GE]X3D</a:t>
            </a:r>
            <a:endParaRPr>
              <a:solidFill>
                <a:srgbClr val="000000"/>
              </a:solidFill>
            </a:endParaRPr>
          </a:p>
          <a:p>
            <a:pPr indent="0" lvl="0" marL="0" rtl="0">
              <a:spcBef>
                <a:spcPts val="1600"/>
              </a:spcBef>
              <a:spcAft>
                <a:spcPts val="0"/>
              </a:spcAft>
              <a:buNone/>
            </a:pPr>
            <a:r>
              <a:rPr lang="es" sz="2400">
                <a:solidFill>
                  <a:srgbClr val="000000"/>
                </a:solidFill>
              </a:rPr>
              <a:t>Env</a:t>
            </a:r>
            <a:r>
              <a:rPr lang="es" sz="2400">
                <a:solidFill>
                  <a:srgbClr val="000000"/>
                </a:solidFill>
              </a:rPr>
              <a:t>:</a:t>
            </a:r>
            <a:endParaRPr sz="2400">
              <a:solidFill>
                <a:srgbClr val="000000"/>
              </a:solidFill>
            </a:endParaRPr>
          </a:p>
          <a:p>
            <a:pPr indent="0" lvl="0" marL="0" rtl="0">
              <a:spcBef>
                <a:spcPts val="1600"/>
              </a:spcBef>
              <a:spcAft>
                <a:spcPts val="1600"/>
              </a:spcAft>
              <a:buNone/>
            </a:pPr>
            <a:r>
              <a:rPr lang="es">
                <a:solidFill>
                  <a:schemeClr val="dk2"/>
                </a:solidFill>
                <a:latin typeface="Times New Roman"/>
                <a:ea typeface="Times New Roman"/>
                <a:cs typeface="Times New Roman"/>
                <a:sym typeface="Times New Roman"/>
              </a:rPr>
              <a:t>CX6C[CHRYS], CX7[CY][CS] and CX6F</a:t>
            </a:r>
            <a:endParaRPr>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Shape 11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Database Management </a:t>
            </a:r>
            <a:endParaRPr/>
          </a:p>
        </p:txBody>
      </p:sp>
      <p:sp>
        <p:nvSpPr>
          <p:cNvPr id="115" name="Shape 115"/>
          <p:cNvSpPr txBox="1"/>
          <p:nvPr/>
        </p:nvSpPr>
        <p:spPr>
          <a:xfrm>
            <a:off x="506900" y="1274275"/>
            <a:ext cx="2415000" cy="13578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s" sz="1800"/>
              <a:t>CSV files:</a:t>
            </a:r>
            <a:endParaRPr sz="1800"/>
          </a:p>
          <a:p>
            <a:pPr indent="0" lvl="0" marL="0" rtl="0" algn="ctr">
              <a:spcBef>
                <a:spcPts val="0"/>
              </a:spcBef>
              <a:spcAft>
                <a:spcPts val="0"/>
              </a:spcAft>
              <a:buNone/>
            </a:pPr>
            <a:r>
              <a:rPr lang="es" sz="1800"/>
              <a:t>General Information and Translated Products </a:t>
            </a:r>
            <a:endParaRPr sz="1800"/>
          </a:p>
        </p:txBody>
      </p:sp>
      <p:cxnSp>
        <p:nvCxnSpPr>
          <p:cNvPr id="116" name="Shape 116"/>
          <p:cNvCxnSpPr/>
          <p:nvPr/>
        </p:nvCxnSpPr>
        <p:spPr>
          <a:xfrm>
            <a:off x="5451877" y="1944925"/>
            <a:ext cx="813600" cy="16500"/>
          </a:xfrm>
          <a:prstGeom prst="straightConnector1">
            <a:avLst/>
          </a:prstGeom>
          <a:noFill/>
          <a:ln cap="flat" cmpd="sng" w="28575">
            <a:solidFill>
              <a:schemeClr val="dk1"/>
            </a:solidFill>
            <a:prstDash val="solid"/>
            <a:round/>
            <a:headEnd len="lg" w="lg" type="none"/>
            <a:tailEnd len="lg" w="lg" type="triangle"/>
          </a:ln>
        </p:spPr>
      </p:cxnSp>
      <p:pic>
        <p:nvPicPr>
          <p:cNvPr id="117" name="Shape 117"/>
          <p:cNvPicPr preferRelativeResize="0"/>
          <p:nvPr/>
        </p:nvPicPr>
        <p:blipFill>
          <a:blip r:embed="rId3">
            <a:alphaModFix/>
          </a:blip>
          <a:stretch>
            <a:fillRect/>
          </a:stretch>
        </p:blipFill>
        <p:spPr>
          <a:xfrm>
            <a:off x="3943625" y="1274275"/>
            <a:ext cx="1357800" cy="1357800"/>
          </a:xfrm>
          <a:prstGeom prst="rect">
            <a:avLst/>
          </a:prstGeom>
          <a:noFill/>
          <a:ln>
            <a:noFill/>
          </a:ln>
        </p:spPr>
      </p:pic>
      <p:sp>
        <p:nvSpPr>
          <p:cNvPr id="118" name="Shape 118"/>
          <p:cNvSpPr txBox="1"/>
          <p:nvPr/>
        </p:nvSpPr>
        <p:spPr>
          <a:xfrm>
            <a:off x="3415025" y="2694425"/>
            <a:ext cx="2415000" cy="78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t>DB Browser for SQLite</a:t>
            </a:r>
            <a:endParaRPr sz="1800"/>
          </a:p>
        </p:txBody>
      </p:sp>
      <p:cxnSp>
        <p:nvCxnSpPr>
          <p:cNvPr id="119" name="Shape 119"/>
          <p:cNvCxnSpPr/>
          <p:nvPr/>
        </p:nvCxnSpPr>
        <p:spPr>
          <a:xfrm>
            <a:off x="2937277" y="1944925"/>
            <a:ext cx="813600" cy="16500"/>
          </a:xfrm>
          <a:prstGeom prst="straightConnector1">
            <a:avLst/>
          </a:prstGeom>
          <a:noFill/>
          <a:ln cap="flat" cmpd="sng" w="28575">
            <a:solidFill>
              <a:schemeClr val="dk1"/>
            </a:solidFill>
            <a:prstDash val="solid"/>
            <a:round/>
            <a:headEnd len="lg" w="lg" type="none"/>
            <a:tailEnd len="lg" w="lg" type="triangle"/>
          </a:ln>
        </p:spPr>
      </p:cxnSp>
      <p:pic>
        <p:nvPicPr>
          <p:cNvPr id="120" name="Shape 120"/>
          <p:cNvPicPr preferRelativeResize="0"/>
          <p:nvPr/>
        </p:nvPicPr>
        <p:blipFill>
          <a:blip r:embed="rId4">
            <a:alphaModFix/>
          </a:blip>
          <a:stretch>
            <a:fillRect/>
          </a:stretch>
        </p:blipFill>
        <p:spPr>
          <a:xfrm>
            <a:off x="6415925" y="1248075"/>
            <a:ext cx="2556726" cy="1410200"/>
          </a:xfrm>
          <a:prstGeom prst="rect">
            <a:avLst/>
          </a:prstGeom>
          <a:noFill/>
          <a:ln>
            <a:noFill/>
          </a:ln>
        </p:spPr>
      </p:pic>
      <p:cxnSp>
        <p:nvCxnSpPr>
          <p:cNvPr id="121" name="Shape 121"/>
          <p:cNvCxnSpPr/>
          <p:nvPr/>
        </p:nvCxnSpPr>
        <p:spPr>
          <a:xfrm>
            <a:off x="7618650" y="2885675"/>
            <a:ext cx="0" cy="893700"/>
          </a:xfrm>
          <a:prstGeom prst="straightConnector1">
            <a:avLst/>
          </a:prstGeom>
          <a:noFill/>
          <a:ln cap="flat" cmpd="sng" w="28575">
            <a:solidFill>
              <a:schemeClr val="dk1"/>
            </a:solidFill>
            <a:prstDash val="solid"/>
            <a:round/>
            <a:headEnd len="lg" w="lg" type="none"/>
            <a:tailEnd len="lg" w="lg" type="triangle"/>
          </a:ln>
        </p:spPr>
      </p:cxnSp>
      <p:sp>
        <p:nvSpPr>
          <p:cNvPr id="122" name="Shape 122"/>
          <p:cNvSpPr txBox="1"/>
          <p:nvPr/>
        </p:nvSpPr>
        <p:spPr>
          <a:xfrm>
            <a:off x="6695888" y="4010525"/>
            <a:ext cx="1996800" cy="78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3000"/>
              <a:t>sqlite3</a:t>
            </a:r>
            <a:endParaRPr sz="3000"/>
          </a:p>
        </p:txBody>
      </p:sp>
      <p:cxnSp>
        <p:nvCxnSpPr>
          <p:cNvPr id="123" name="Shape 123"/>
          <p:cNvCxnSpPr/>
          <p:nvPr/>
        </p:nvCxnSpPr>
        <p:spPr>
          <a:xfrm rot="10800000">
            <a:off x="5728227" y="4382975"/>
            <a:ext cx="1161000" cy="10800"/>
          </a:xfrm>
          <a:prstGeom prst="straightConnector1">
            <a:avLst/>
          </a:prstGeom>
          <a:noFill/>
          <a:ln cap="flat" cmpd="sng" w="28575">
            <a:solidFill>
              <a:schemeClr val="dk1"/>
            </a:solidFill>
            <a:prstDash val="solid"/>
            <a:round/>
            <a:headEnd len="lg" w="lg" type="none"/>
            <a:tailEnd len="lg" w="lg" type="triangle"/>
          </a:ln>
        </p:spPr>
      </p:cxnSp>
      <p:pic>
        <p:nvPicPr>
          <p:cNvPr id="124" name="Shape 124"/>
          <p:cNvPicPr preferRelativeResize="0"/>
          <p:nvPr/>
        </p:nvPicPr>
        <p:blipFill>
          <a:blip r:embed="rId5">
            <a:alphaModFix/>
          </a:blip>
          <a:stretch>
            <a:fillRect/>
          </a:stretch>
        </p:blipFill>
        <p:spPr>
          <a:xfrm>
            <a:off x="164475" y="3390451"/>
            <a:ext cx="5423425" cy="783000"/>
          </a:xfrm>
          <a:prstGeom prst="rect">
            <a:avLst/>
          </a:prstGeom>
          <a:noFill/>
          <a:ln cap="flat" cmpd="sng" w="9525">
            <a:solidFill>
              <a:schemeClr val="dk1"/>
            </a:solidFill>
            <a:prstDash val="solid"/>
            <a:round/>
            <a:headEnd len="med" w="med" type="none"/>
            <a:tailEnd len="med" w="med" type="none"/>
          </a:ln>
        </p:spPr>
      </p:pic>
      <p:pic>
        <p:nvPicPr>
          <p:cNvPr id="125" name="Shape 125"/>
          <p:cNvPicPr preferRelativeResize="0"/>
          <p:nvPr/>
        </p:nvPicPr>
        <p:blipFill>
          <a:blip r:embed="rId6">
            <a:alphaModFix/>
          </a:blip>
          <a:stretch>
            <a:fillRect/>
          </a:stretch>
        </p:blipFill>
        <p:spPr>
          <a:xfrm>
            <a:off x="164475" y="4299003"/>
            <a:ext cx="5423425" cy="711675"/>
          </a:xfrm>
          <a:prstGeom prst="rect">
            <a:avLst/>
          </a:prstGeom>
          <a:noFill/>
          <a:ln cap="flat" cmpd="sng" w="9525">
            <a:solidFill>
              <a:schemeClr val="dk1"/>
            </a:solidFill>
            <a:prstDash val="solid"/>
            <a:round/>
            <a:headEnd len="med" w="med" type="none"/>
            <a:tailEnd len="med" w="med"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Shape 130"/>
          <p:cNvSpPr txBox="1"/>
          <p:nvPr>
            <p:ph type="title"/>
          </p:nvPr>
        </p:nvSpPr>
        <p:spPr>
          <a:xfrm>
            <a:off x="311700" y="64025"/>
            <a:ext cx="8520600" cy="623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Interface Design</a:t>
            </a:r>
            <a:endParaRPr/>
          </a:p>
        </p:txBody>
      </p:sp>
      <p:pic>
        <p:nvPicPr>
          <p:cNvPr id="131" name="Shape 131"/>
          <p:cNvPicPr preferRelativeResize="0"/>
          <p:nvPr/>
        </p:nvPicPr>
        <p:blipFill>
          <a:blip r:embed="rId3">
            <a:alphaModFix/>
          </a:blip>
          <a:stretch>
            <a:fillRect/>
          </a:stretch>
        </p:blipFill>
        <p:spPr>
          <a:xfrm>
            <a:off x="1432200" y="839825"/>
            <a:ext cx="6279600" cy="3886175"/>
          </a:xfrm>
          <a:prstGeom prst="rect">
            <a:avLst/>
          </a:prstGeom>
          <a:noFill/>
          <a:ln>
            <a:noFill/>
          </a:ln>
        </p:spPr>
      </p:pic>
      <p:pic>
        <p:nvPicPr>
          <p:cNvPr id="132" name="Shape 132"/>
          <p:cNvPicPr preferRelativeResize="0"/>
          <p:nvPr/>
        </p:nvPicPr>
        <p:blipFill rotWithShape="1">
          <a:blip r:embed="rId4">
            <a:alphaModFix/>
          </a:blip>
          <a:srcRect b="41898" l="3835" r="11123" t="18485"/>
          <a:stretch/>
        </p:blipFill>
        <p:spPr>
          <a:xfrm>
            <a:off x="1432201" y="839825"/>
            <a:ext cx="6279600" cy="3886174"/>
          </a:xfrm>
          <a:prstGeom prst="rect">
            <a:avLst/>
          </a:prstGeom>
          <a:noFill/>
          <a:ln>
            <a:noFill/>
          </a:ln>
        </p:spPr>
      </p:pic>
      <p:pic>
        <p:nvPicPr>
          <p:cNvPr id="133" name="Shape 133"/>
          <p:cNvPicPr preferRelativeResize="0"/>
          <p:nvPr/>
        </p:nvPicPr>
        <p:blipFill rotWithShape="1">
          <a:blip r:embed="rId5">
            <a:alphaModFix/>
          </a:blip>
          <a:srcRect b="38922" l="1906" r="8600" t="6587"/>
          <a:stretch/>
        </p:blipFill>
        <p:spPr>
          <a:xfrm>
            <a:off x="1432200" y="763625"/>
            <a:ext cx="6279600" cy="42671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Shape 13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Connecting HTML and CSS</a:t>
            </a:r>
            <a:endParaRPr/>
          </a:p>
        </p:txBody>
      </p:sp>
      <p:sp>
        <p:nvSpPr>
          <p:cNvPr id="139" name="Shape 139"/>
          <p:cNvSpPr txBox="1"/>
          <p:nvPr>
            <p:ph idx="1" type="body"/>
          </p:nvPr>
        </p:nvSpPr>
        <p:spPr>
          <a:xfrm>
            <a:off x="311700" y="1189550"/>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solidFill>
                  <a:srgbClr val="000000"/>
                </a:solidFill>
              </a:rPr>
              <a:t>&lt;head&gt; all style sheets and external jquery &lt;/head&gt;</a:t>
            </a:r>
            <a:endParaRPr>
              <a:solidFill>
                <a:srgbClr val="000000"/>
              </a:solidFill>
            </a:endParaRPr>
          </a:p>
          <a:p>
            <a:pPr indent="0" lvl="0" marL="0" rtl="0">
              <a:spcBef>
                <a:spcPts val="1600"/>
              </a:spcBef>
              <a:spcAft>
                <a:spcPts val="0"/>
              </a:spcAft>
              <a:buNone/>
            </a:pPr>
            <a:r>
              <a:rPr lang="es">
                <a:solidFill>
                  <a:srgbClr val="000000"/>
                </a:solidFill>
              </a:rPr>
              <a:t>&lt;style&gt; specific css &lt;/style&gt;</a:t>
            </a:r>
            <a:endParaRPr>
              <a:solidFill>
                <a:srgbClr val="000000"/>
              </a:solidFill>
            </a:endParaRPr>
          </a:p>
          <a:p>
            <a:pPr indent="0" lvl="0" marL="0" rtl="0">
              <a:spcBef>
                <a:spcPts val="1600"/>
              </a:spcBef>
              <a:spcAft>
                <a:spcPts val="0"/>
              </a:spcAft>
              <a:buNone/>
            </a:pPr>
            <a:r>
              <a:rPr lang="es">
                <a:solidFill>
                  <a:srgbClr val="000000"/>
                </a:solidFill>
              </a:rPr>
              <a:t>&lt;script&gt; .hover/hide/show &lt;/script&gt;</a:t>
            </a:r>
            <a:endParaRPr>
              <a:solidFill>
                <a:srgbClr val="000000"/>
              </a:solidFill>
            </a:endParaRPr>
          </a:p>
          <a:p>
            <a:pPr indent="0" lvl="0" marL="0" rtl="0">
              <a:spcBef>
                <a:spcPts val="1600"/>
              </a:spcBef>
              <a:spcAft>
                <a:spcPts val="0"/>
              </a:spcAft>
              <a:buNone/>
            </a:pPr>
            <a:r>
              <a:rPr lang="es">
                <a:solidFill>
                  <a:srgbClr val="000000"/>
                </a:solidFill>
              </a:rPr>
              <a:t>&lt;body&gt; navigation bar graphs texts tables &lt;/body&gt;</a:t>
            </a:r>
            <a:endParaRPr>
              <a:solidFill>
                <a:srgbClr val="000000"/>
              </a:solidFill>
            </a:endParaRPr>
          </a:p>
          <a:p>
            <a:pPr indent="0" lvl="0" marL="0" rtl="0">
              <a:spcBef>
                <a:spcPts val="1600"/>
              </a:spcBef>
              <a:spcAft>
                <a:spcPts val="0"/>
              </a:spcAft>
              <a:buNone/>
            </a:pPr>
            <a:r>
              <a:rPr lang="es">
                <a:solidFill>
                  <a:srgbClr val="000000"/>
                </a:solidFill>
              </a:rPr>
              <a:t>&lt;footer&gt; octocat github link &lt;/footer&gt;</a:t>
            </a:r>
            <a:endParaRPr>
              <a:solidFill>
                <a:srgbClr val="000000"/>
              </a:solidFill>
            </a:endParaRPr>
          </a:p>
          <a:p>
            <a:pPr indent="0" lvl="0" marL="0" rtl="0">
              <a:spcBef>
                <a:spcPts val="1600"/>
              </a:spcBef>
              <a:spcAft>
                <a:spcPts val="1600"/>
              </a:spcAft>
              <a:buNone/>
            </a:pPr>
            <a:r>
              <a:rPr lang="es">
                <a:solidFill>
                  <a:srgbClr val="000000"/>
                </a:solidFill>
              </a:rPr>
              <a:t> </a:t>
            </a:r>
            <a:endParaRPr>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Shape 144"/>
          <p:cNvSpPr txBox="1"/>
          <p:nvPr>
            <p:ph type="title"/>
          </p:nvPr>
        </p:nvSpPr>
        <p:spPr>
          <a:xfrm>
            <a:off x="311700" y="216425"/>
            <a:ext cx="8520600" cy="623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Calling database in HTML files</a:t>
            </a:r>
            <a:endParaRPr/>
          </a:p>
        </p:txBody>
      </p:sp>
      <p:sp>
        <p:nvSpPr>
          <p:cNvPr id="145" name="Shape 145"/>
          <p:cNvSpPr txBox="1"/>
          <p:nvPr>
            <p:ph idx="1" type="body"/>
          </p:nvPr>
        </p:nvSpPr>
        <p:spPr>
          <a:xfrm>
            <a:off x="195800" y="887650"/>
            <a:ext cx="4493700" cy="3652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s">
                <a:solidFill>
                  <a:srgbClr val="000000"/>
                </a:solidFill>
              </a:rPr>
              <a:t>Individual </a:t>
            </a:r>
            <a:r>
              <a:rPr b="1" lang="es">
                <a:solidFill>
                  <a:srgbClr val="000000"/>
                </a:solidFill>
              </a:rPr>
              <a:t>page</a:t>
            </a:r>
            <a:r>
              <a:rPr lang="es">
                <a:solidFill>
                  <a:srgbClr val="000000"/>
                </a:solidFill>
              </a:rPr>
              <a:t> </a:t>
            </a:r>
            <a:endParaRPr i="1">
              <a:solidFill>
                <a:srgbClr val="000000"/>
              </a:solidFill>
            </a:endParaRPr>
          </a:p>
          <a:p>
            <a:pPr indent="0" lvl="0" marL="0">
              <a:spcBef>
                <a:spcPts val="1600"/>
              </a:spcBef>
              <a:spcAft>
                <a:spcPts val="0"/>
              </a:spcAft>
              <a:buNone/>
            </a:pPr>
            <a:r>
              <a:rPr lang="es" sz="1000">
                <a:solidFill>
                  <a:srgbClr val="000000"/>
                </a:solidFill>
              </a:rPr>
              <a:t>html file calls the app.py file which calls the database. the html page calls the information in the column for the particular row in the database --- strand</a:t>
            </a:r>
            <a:endParaRPr sz="1000">
              <a:solidFill>
                <a:srgbClr val="000000"/>
              </a:solidFill>
            </a:endParaRPr>
          </a:p>
          <a:p>
            <a:pPr indent="0" lvl="0" marL="0" rtl="0">
              <a:spcBef>
                <a:spcPts val="1600"/>
              </a:spcBef>
              <a:spcAft>
                <a:spcPts val="0"/>
              </a:spcAft>
              <a:buClr>
                <a:schemeClr val="dk2"/>
              </a:buClr>
              <a:buSzPts val="1100"/>
              <a:buFont typeface="Arial"/>
              <a:buNone/>
            </a:pPr>
            <a:r>
              <a:rPr lang="es">
                <a:solidFill>
                  <a:srgbClr val="000000"/>
                </a:solidFill>
                <a:latin typeface="Arial"/>
                <a:ea typeface="Arial"/>
                <a:cs typeface="Arial"/>
                <a:sym typeface="Arial"/>
              </a:rPr>
              <a:t>        &lt;h4&gt;Strand:&lt;/h4&gt;</a:t>
            </a:r>
            <a:endParaRPr>
              <a:solidFill>
                <a:srgbClr val="000000"/>
              </a:solidFill>
              <a:latin typeface="Arial"/>
              <a:ea typeface="Arial"/>
              <a:cs typeface="Arial"/>
              <a:sym typeface="Arial"/>
            </a:endParaRPr>
          </a:p>
          <a:p>
            <a:pPr indent="0" lvl="0" marL="0" rtl="0">
              <a:spcBef>
                <a:spcPts val="0"/>
              </a:spcBef>
              <a:spcAft>
                <a:spcPts val="0"/>
              </a:spcAft>
              <a:buClr>
                <a:schemeClr val="dk2"/>
              </a:buClr>
              <a:buSzPts val="1100"/>
              <a:buFont typeface="Arial"/>
              <a:buNone/>
            </a:pPr>
            <a:r>
              <a:rPr lang="es">
                <a:solidFill>
                  <a:srgbClr val="000000"/>
                </a:solidFill>
                <a:latin typeface="Arial"/>
                <a:ea typeface="Arial"/>
                <a:cs typeface="Arial"/>
                <a:sym typeface="Arial"/>
              </a:rPr>
              <a:t>        &lt;p&gt;{{ind["strand"]}} &lt;/p&gt;</a:t>
            </a:r>
            <a:endParaRPr>
              <a:solidFill>
                <a:srgbClr val="000000"/>
              </a:solidFill>
              <a:latin typeface="Arial"/>
              <a:ea typeface="Arial"/>
              <a:cs typeface="Arial"/>
              <a:sym typeface="Arial"/>
            </a:endParaRPr>
          </a:p>
          <a:p>
            <a:pPr indent="0" lvl="0" marL="0" rtl="0">
              <a:spcBef>
                <a:spcPts val="0"/>
              </a:spcBef>
              <a:spcAft>
                <a:spcPts val="0"/>
              </a:spcAft>
              <a:buClr>
                <a:schemeClr val="dk2"/>
              </a:buClr>
              <a:buSzPts val="1100"/>
              <a:buFont typeface="Arial"/>
              <a:buNone/>
            </a:pPr>
            <a:r>
              <a:rPr lang="es">
                <a:solidFill>
                  <a:srgbClr val="000000"/>
                </a:solidFill>
                <a:latin typeface="Arial"/>
                <a:ea typeface="Arial"/>
                <a:cs typeface="Arial"/>
                <a:sym typeface="Arial"/>
              </a:rPr>
              <a:t>        </a:t>
            </a:r>
            <a:endParaRPr>
              <a:solidFill>
                <a:srgbClr val="000000"/>
              </a:solidFill>
            </a:endParaRPr>
          </a:p>
        </p:txBody>
      </p:sp>
      <p:sp>
        <p:nvSpPr>
          <p:cNvPr id="146" name="Shape 146"/>
          <p:cNvSpPr txBox="1"/>
          <p:nvPr>
            <p:ph idx="1" type="body"/>
          </p:nvPr>
        </p:nvSpPr>
        <p:spPr>
          <a:xfrm>
            <a:off x="4582300" y="882075"/>
            <a:ext cx="4642200" cy="3652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s">
                <a:solidFill>
                  <a:srgbClr val="000000"/>
                </a:solidFill>
              </a:rPr>
              <a:t>Search</a:t>
            </a:r>
            <a:r>
              <a:rPr b="1" lang="es">
                <a:solidFill>
                  <a:srgbClr val="000000"/>
                </a:solidFill>
              </a:rPr>
              <a:t> page - </a:t>
            </a:r>
            <a:r>
              <a:rPr i="1" lang="es">
                <a:solidFill>
                  <a:srgbClr val="000000"/>
                </a:solidFill>
              </a:rPr>
              <a:t>using method=get</a:t>
            </a:r>
            <a:endParaRPr>
              <a:solidFill>
                <a:srgbClr val="000000"/>
              </a:solidFill>
            </a:endParaRPr>
          </a:p>
          <a:p>
            <a:pPr indent="0" lvl="0" marL="0" rtl="0">
              <a:spcBef>
                <a:spcPts val="1600"/>
              </a:spcBef>
              <a:spcAft>
                <a:spcPts val="0"/>
              </a:spcAft>
              <a:buClr>
                <a:schemeClr val="dk2"/>
              </a:buClr>
              <a:buSzPts val="1100"/>
              <a:buFont typeface="Arial"/>
              <a:buNone/>
            </a:pPr>
            <a:r>
              <a:rPr lang="es">
                <a:solidFill>
                  <a:srgbClr val="000000"/>
                </a:solidFill>
                <a:latin typeface="Arial"/>
                <a:ea typeface="Arial"/>
                <a:cs typeface="Arial"/>
                <a:sym typeface="Arial"/>
              </a:rPr>
              <a:t>&lt;form action="{{url_for('results')}}"  method='get'&gt;</a:t>
            </a:r>
            <a:endParaRPr>
              <a:solidFill>
                <a:srgbClr val="000000"/>
              </a:solidFill>
              <a:latin typeface="Arial"/>
              <a:ea typeface="Arial"/>
              <a:cs typeface="Arial"/>
              <a:sym typeface="Arial"/>
            </a:endParaRPr>
          </a:p>
          <a:p>
            <a:pPr indent="0" lvl="0" marL="0" rtl="0">
              <a:spcBef>
                <a:spcPts val="0"/>
              </a:spcBef>
              <a:spcAft>
                <a:spcPts val="0"/>
              </a:spcAft>
              <a:buClr>
                <a:schemeClr val="dk2"/>
              </a:buClr>
              <a:buSzPts val="1100"/>
              <a:buFont typeface="Arial"/>
              <a:buNone/>
            </a:pPr>
            <a:r>
              <a:rPr lang="es">
                <a:solidFill>
                  <a:srgbClr val="000000"/>
                </a:solidFill>
                <a:latin typeface="Arial"/>
                <a:ea typeface="Arial"/>
                <a:cs typeface="Arial"/>
                <a:sym typeface="Arial"/>
              </a:rPr>
              <a:t>&lt;label class="pep-seq"&gt;Retrotransposon name:&lt;/label&gt;</a:t>
            </a:r>
            <a:endParaRPr>
              <a:solidFill>
                <a:srgbClr val="000000"/>
              </a:solidFill>
              <a:latin typeface="Arial"/>
              <a:ea typeface="Arial"/>
              <a:cs typeface="Arial"/>
              <a:sym typeface="Arial"/>
            </a:endParaRPr>
          </a:p>
          <a:p>
            <a:pPr indent="0" lvl="0" marL="0" rtl="0">
              <a:spcBef>
                <a:spcPts val="0"/>
              </a:spcBef>
              <a:spcAft>
                <a:spcPts val="0"/>
              </a:spcAft>
              <a:buClr>
                <a:schemeClr val="dk2"/>
              </a:buClr>
              <a:buSzPts val="1100"/>
              <a:buFont typeface="Arial"/>
              <a:buNone/>
            </a:pPr>
            <a:r>
              <a:rPr lang="es">
                <a:solidFill>
                  <a:srgbClr val="000000"/>
                </a:solidFill>
                <a:latin typeface="Arial"/>
                <a:ea typeface="Arial"/>
                <a:cs typeface="Arial"/>
                <a:sym typeface="Arial"/>
              </a:rPr>
              <a:t>&lt;input type="text" name="repName"&gt;</a:t>
            </a:r>
            <a:endParaRPr>
              <a:solidFill>
                <a:srgbClr val="000000"/>
              </a:solidFill>
              <a:latin typeface="Arial"/>
              <a:ea typeface="Arial"/>
              <a:cs typeface="Arial"/>
              <a:sym typeface="Arial"/>
            </a:endParaRPr>
          </a:p>
          <a:p>
            <a:pPr indent="0" lvl="0" marL="0" rtl="0">
              <a:spcBef>
                <a:spcPts val="0"/>
              </a:spcBef>
              <a:spcAft>
                <a:spcPts val="0"/>
              </a:spcAft>
              <a:buClr>
                <a:schemeClr val="dk2"/>
              </a:buClr>
              <a:buSzPts val="1100"/>
              <a:buFont typeface="Arial"/>
              <a:buNone/>
            </a:pPr>
            <a:r>
              <a:t/>
            </a:r>
            <a:endParaRPr>
              <a:solidFill>
                <a:srgbClr val="000000"/>
              </a:solidFill>
            </a:endParaRPr>
          </a:p>
        </p:txBody>
      </p:sp>
      <p:pic>
        <p:nvPicPr>
          <p:cNvPr id="147" name="Shape 147"/>
          <p:cNvPicPr preferRelativeResize="0"/>
          <p:nvPr/>
        </p:nvPicPr>
        <p:blipFill rotWithShape="1">
          <a:blip r:embed="rId3">
            <a:alphaModFix/>
          </a:blip>
          <a:srcRect b="37385" l="0" r="48924" t="14860"/>
          <a:stretch/>
        </p:blipFill>
        <p:spPr>
          <a:xfrm>
            <a:off x="446551" y="2932100"/>
            <a:ext cx="3358650" cy="1984351"/>
          </a:xfrm>
          <a:prstGeom prst="rect">
            <a:avLst/>
          </a:prstGeom>
          <a:noFill/>
          <a:ln cap="flat" cmpd="sng" w="28575">
            <a:solidFill>
              <a:schemeClr val="dk1"/>
            </a:solidFill>
            <a:prstDash val="solid"/>
            <a:round/>
            <a:headEnd len="med" w="med" type="none"/>
            <a:tailEnd len="med" w="med" type="none"/>
          </a:ln>
        </p:spPr>
      </p:pic>
      <p:pic>
        <p:nvPicPr>
          <p:cNvPr id="148" name="Shape 148"/>
          <p:cNvPicPr preferRelativeResize="0"/>
          <p:nvPr/>
        </p:nvPicPr>
        <p:blipFill rotWithShape="1">
          <a:blip r:embed="rId3">
            <a:alphaModFix/>
          </a:blip>
          <a:srcRect b="12222" l="52761" r="0" t="36574"/>
          <a:stretch/>
        </p:blipFill>
        <p:spPr>
          <a:xfrm>
            <a:off x="4807850" y="3169025"/>
            <a:ext cx="3603400" cy="1796774"/>
          </a:xfrm>
          <a:prstGeom prst="rect">
            <a:avLst/>
          </a:prstGeom>
          <a:noFill/>
          <a:ln cap="flat" cmpd="sng" w="28575">
            <a:solidFill>
              <a:schemeClr val="dk1"/>
            </a:solidFill>
            <a:prstDash val="solid"/>
            <a:round/>
            <a:headEnd len="med" w="med" type="none"/>
            <a:tailEnd len="med" w="med" type="none"/>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